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  <p:sldMasterId id="2147483831" r:id="rId5"/>
  </p:sldMasterIdLst>
  <p:notesMasterIdLst>
    <p:notesMasterId r:id="rId49"/>
  </p:notesMasterIdLst>
  <p:sldIdLst>
    <p:sldId id="326" r:id="rId6"/>
    <p:sldId id="578" r:id="rId7"/>
    <p:sldId id="651" r:id="rId8"/>
    <p:sldId id="608" r:id="rId9"/>
    <p:sldId id="585" r:id="rId10"/>
    <p:sldId id="332" r:id="rId11"/>
    <p:sldId id="609" r:id="rId12"/>
    <p:sldId id="611" r:id="rId13"/>
    <p:sldId id="641" r:id="rId14"/>
    <p:sldId id="612" r:id="rId15"/>
    <p:sldId id="613" r:id="rId16"/>
    <p:sldId id="614" r:id="rId17"/>
    <p:sldId id="643" r:id="rId18"/>
    <p:sldId id="640" r:id="rId19"/>
    <p:sldId id="642" r:id="rId20"/>
    <p:sldId id="644" r:id="rId21"/>
    <p:sldId id="618" r:id="rId22"/>
    <p:sldId id="616" r:id="rId23"/>
    <p:sldId id="610" r:id="rId24"/>
    <p:sldId id="620" r:id="rId25"/>
    <p:sldId id="621" r:id="rId26"/>
    <p:sldId id="617" r:id="rId27"/>
    <p:sldId id="619" r:id="rId28"/>
    <p:sldId id="629" r:id="rId29"/>
    <p:sldId id="622" r:id="rId30"/>
    <p:sldId id="627" r:id="rId31"/>
    <p:sldId id="645" r:id="rId32"/>
    <p:sldId id="647" r:id="rId33"/>
    <p:sldId id="648" r:id="rId34"/>
    <p:sldId id="649" r:id="rId35"/>
    <p:sldId id="650" r:id="rId36"/>
    <p:sldId id="626" r:id="rId37"/>
    <p:sldId id="630" r:id="rId38"/>
    <p:sldId id="631" r:id="rId39"/>
    <p:sldId id="625" r:id="rId40"/>
    <p:sldId id="628" r:id="rId41"/>
    <p:sldId id="636" r:id="rId42"/>
    <p:sldId id="624" r:id="rId43"/>
    <p:sldId id="623" r:id="rId44"/>
    <p:sldId id="633" r:id="rId45"/>
    <p:sldId id="634" r:id="rId46"/>
    <p:sldId id="635" r:id="rId47"/>
    <p:sldId id="342" r:id="rId48"/>
  </p:sldIdLst>
  <p:sldSz cx="9144000" cy="5143500" type="screen16x9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uygues" id="{43AF642E-77D2-4735-B463-B450429B4CDA}">
          <p14:sldIdLst>
            <p14:sldId id="326"/>
            <p14:sldId id="578"/>
            <p14:sldId id="651"/>
            <p14:sldId id="608"/>
            <p14:sldId id="585"/>
            <p14:sldId id="332"/>
            <p14:sldId id="609"/>
            <p14:sldId id="611"/>
            <p14:sldId id="641"/>
            <p14:sldId id="612"/>
            <p14:sldId id="613"/>
            <p14:sldId id="614"/>
            <p14:sldId id="643"/>
            <p14:sldId id="640"/>
            <p14:sldId id="642"/>
            <p14:sldId id="644"/>
            <p14:sldId id="618"/>
            <p14:sldId id="616"/>
            <p14:sldId id="610"/>
            <p14:sldId id="620"/>
            <p14:sldId id="621"/>
            <p14:sldId id="617"/>
            <p14:sldId id="619"/>
            <p14:sldId id="629"/>
            <p14:sldId id="622"/>
            <p14:sldId id="627"/>
            <p14:sldId id="645"/>
            <p14:sldId id="647"/>
            <p14:sldId id="648"/>
            <p14:sldId id="649"/>
            <p14:sldId id="650"/>
            <p14:sldId id="626"/>
            <p14:sldId id="630"/>
            <p14:sldId id="631"/>
            <p14:sldId id="625"/>
            <p14:sldId id="628"/>
            <p14:sldId id="636"/>
            <p14:sldId id="624"/>
            <p14:sldId id="623"/>
            <p14:sldId id="633"/>
            <p14:sldId id="634"/>
            <p14:sldId id="635"/>
            <p14:sldId id="342"/>
          </p14:sldIdLst>
        </p14:section>
        <p14:section name="Méthodologie" id="{3A899F83-DFED-41B5-B4CC-B2897BEF3A7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567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660" autoAdjust="0"/>
  </p:normalViewPr>
  <p:slideViewPr>
    <p:cSldViewPr showGuides="1">
      <p:cViewPr varScale="1">
        <p:scale>
          <a:sx n="146" d="100"/>
          <a:sy n="146" d="100"/>
        </p:scale>
        <p:origin x="288" y="108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567"/>
        <p:guide pos="5193"/>
        <p:guide pos="5465"/>
      </p:guideLst>
    </p:cSldViewPr>
  </p:slideViewPr>
  <p:outlineViewPr>
    <p:cViewPr>
      <p:scale>
        <a:sx n="33" d="100"/>
        <a:sy n="33" d="100"/>
      </p:scale>
      <p:origin x="0" y="13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30/09/2024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56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04690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82484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0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39570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76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179815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53626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1097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0209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851812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76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1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52206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6237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0096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924703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36719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58671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02369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210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87067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72856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268599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661510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692194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88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10432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66690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716573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4038927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1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807386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2369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5203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450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5054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13868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2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15" r:id="rId10"/>
    <p:sldLayoutId id="2147483810" r:id="rId11"/>
    <p:sldLayoutId id="2147483827" r:id="rId12"/>
    <p:sldLayoutId id="2147483811" r:id="rId13"/>
    <p:sldLayoutId id="2147483813" r:id="rId14"/>
    <p:sldLayoutId id="2147483814" r:id="rId15"/>
    <p:sldLayoutId id="2147483826" r:id="rId16"/>
    <p:sldLayoutId id="2147483812" r:id="rId17"/>
    <p:sldLayoutId id="2147483824" r:id="rId18"/>
    <p:sldLayoutId id="2147483825" r:id="rId19"/>
    <p:sldLayoutId id="2147483856" r:id="rId20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7788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/>
  <p:txStyles>
    <p:titleStyle>
      <a:lvl1pPr algn="l" defTabSz="914378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5997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#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hyperlink" Target="https://fr.wikipedia.org/wiki/AT%26T" TargetMode="External"/><Relationship Id="rId7" Type="http://schemas.openxmlformats.org/officeDocument/2006/relationships/image" Target="../media/image53.jpeg"/><Relationship Id="rId2" Type="http://schemas.openxmlformats.org/officeDocument/2006/relationships/hyperlink" Target="https://fr.wikipedia.org/wiki/ESCON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hyperlink" Target="https://fr.wikipedia.org/wiki/Lucent" TargetMode="External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hyperlink" Target="https://fr.wikipedia.org/wiki/Connecteur_optique_lc" TargetMode="External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fr.wikipedia.org/wiki/Connecteur_optique_sc" TargetMode="External"/><Relationship Id="rId11" Type="http://schemas.openxmlformats.org/officeDocument/2006/relationships/image" Target="../media/image59.jpeg"/><Relationship Id="rId5" Type="http://schemas.openxmlformats.org/officeDocument/2006/relationships/hyperlink" Target="https://fr.wikipedia.org/wiki/FDDI" TargetMode="External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4" Type="http://schemas.openxmlformats.org/officeDocument/2006/relationships/hyperlink" Target="https://fr.wikipedia.org/wiki/Connecteur_fibre_optique#cite_note-oce-3" TargetMode="External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hyperlink" Target="https://fr.wikipedia.org/w/index.php?title=E-2000&amp;action=edit&amp;redlink=1" TargetMode="External"/><Relationship Id="rId7" Type="http://schemas.openxmlformats.org/officeDocument/2006/relationships/image" Target="../media/image61.jpeg"/><Relationship Id="rId2" Type="http://schemas.openxmlformats.org/officeDocument/2006/relationships/hyperlink" Target="https://fr.wikipedia.org/wiki/TOSLINK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hyperlink" Target="https://fr.wikipedia.org/wiki/Hi%C3%A9rarchie_num%C3%A9rique_pl%C3%A9siochrone" TargetMode="External"/><Relationship Id="rId9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fr.wikipedia.org/wiki/Hi%C3%A9rarchie_num%C3%A9rique_pl%C3%A9siochrone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ableorganizer.fr/learning-center/article/historique-et-production-de-fibre-optique.html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JOLIVET</a:t>
            </a:r>
          </a:p>
          <a:p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Fibre networks 1/4</a:t>
            </a:r>
            <a:br>
              <a:rPr lang="en-GB" dirty="0"/>
            </a:br>
            <a:r>
              <a:rPr lang="en-GB" sz="3200" dirty="0"/>
              <a:t>Optical Fibre : characteristics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30/09/2024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29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203598"/>
            <a:ext cx="3797977" cy="3312368"/>
          </a:xfrm>
        </p:spPr>
        <p:txBody>
          <a:bodyPr/>
          <a:lstStyle/>
          <a:p>
            <a:r>
              <a:rPr lang="en-GB" dirty="0"/>
              <a:t>What is LASER?</a:t>
            </a:r>
          </a:p>
          <a:p>
            <a:pPr lvl="1"/>
            <a:r>
              <a:rPr lang="en-GB" b="1" dirty="0"/>
              <a:t>L</a:t>
            </a:r>
            <a:r>
              <a:rPr lang="en-GB" dirty="0"/>
              <a:t>ight</a:t>
            </a:r>
          </a:p>
          <a:p>
            <a:pPr lvl="1"/>
            <a:r>
              <a:rPr lang="en-GB" b="1" dirty="0"/>
              <a:t>A</a:t>
            </a:r>
            <a:r>
              <a:rPr lang="en-GB" dirty="0"/>
              <a:t>mplification by</a:t>
            </a:r>
          </a:p>
          <a:p>
            <a:pPr lvl="1"/>
            <a:r>
              <a:rPr lang="en-GB" b="1" dirty="0"/>
              <a:t>S</a:t>
            </a:r>
            <a:r>
              <a:rPr lang="en-GB" dirty="0"/>
              <a:t>timulated</a:t>
            </a:r>
          </a:p>
          <a:p>
            <a:pPr lvl="1"/>
            <a:r>
              <a:rPr lang="en-GB" b="1" dirty="0"/>
              <a:t>E</a:t>
            </a:r>
            <a:r>
              <a:rPr lang="en-GB" dirty="0"/>
              <a:t>mission of</a:t>
            </a:r>
          </a:p>
          <a:p>
            <a:pPr lvl="1"/>
            <a:r>
              <a:rPr lang="en-GB" b="1" dirty="0"/>
              <a:t>R</a:t>
            </a:r>
            <a:r>
              <a:rPr lang="en-GB" dirty="0"/>
              <a:t>adiation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LASER technology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5F71965D-0DCF-4B67-A387-AF2FCA464A16}"/>
              </a:ext>
            </a:extLst>
          </p:cNvPr>
          <p:cNvSpPr txBox="1">
            <a:spLocks/>
          </p:cNvSpPr>
          <p:nvPr/>
        </p:nvSpPr>
        <p:spPr bwMode="gray">
          <a:xfrm>
            <a:off x="4788026" y="1203598"/>
            <a:ext cx="3797977" cy="33123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Principle and advantage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Coherent light</a:t>
            </a:r>
          </a:p>
          <a:p>
            <a:pPr lvl="2"/>
            <a:r>
              <a:rPr lang="en-GB" dirty="0"/>
              <a:t>Constant wavelength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Spatial coherence that can be focused</a:t>
            </a:r>
          </a:p>
          <a:p>
            <a:pPr lvl="2"/>
            <a:r>
              <a:rPr lang="en-GB" dirty="0"/>
              <a:t>Cutting application</a:t>
            </a:r>
          </a:p>
          <a:p>
            <a:pPr lvl="2"/>
            <a:r>
              <a:rPr lang="en-GB" dirty="0"/>
              <a:t>Focused energy for long distance emission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Temporal coherence</a:t>
            </a:r>
          </a:p>
          <a:p>
            <a:pPr lvl="2"/>
            <a:r>
              <a:rPr lang="en-GB" dirty="0"/>
              <a:t>Very narrow spectrum (single light </a:t>
            </a:r>
            <a:r>
              <a:rPr lang="en-GB" dirty="0" err="1"/>
              <a:t>color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Possibility to emit ultrashort pulses</a:t>
            </a:r>
          </a:p>
          <a:p>
            <a:pPr lvl="1"/>
            <a:endParaRPr lang="en-GB" dirty="0">
              <a:highlight>
                <a:srgbClr val="FFFF00"/>
              </a:highlight>
            </a:endParaRPr>
          </a:p>
          <a:p>
            <a:pPr lvl="1"/>
            <a:endParaRPr lang="en-GB" dirty="0">
              <a:highlight>
                <a:srgbClr val="FFFF00"/>
              </a:highlight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2179610-F3D9-4067-BD9A-F6F83434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2504182"/>
            <a:ext cx="2755311" cy="24311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81BE8C-8B95-4482-96F9-6C6B3821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95" y="3867894"/>
            <a:ext cx="1773606" cy="11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6368F8-4240-481D-9BDA-E129E2A3A3FA}"/>
              </a:ext>
            </a:extLst>
          </p:cNvPr>
          <p:cNvSpPr/>
          <p:nvPr/>
        </p:nvSpPr>
        <p:spPr>
          <a:xfrm>
            <a:off x="755576" y="1203598"/>
            <a:ext cx="864096" cy="648072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1ABC5D4-9BAD-451B-8D48-C62E597E1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1721" y="1059582"/>
                <a:ext cx="4320479" cy="1368152"/>
              </a:xfrm>
            </p:spPr>
            <p:txBody>
              <a:bodyPr/>
              <a:lstStyle/>
              <a:p>
                <a:r>
                  <a:rPr lang="fr-FR" dirty="0" err="1"/>
                  <a:t>Wave</a:t>
                </a:r>
                <a:r>
                  <a:rPr lang="fr-FR" dirty="0"/>
                  <a:t> </a:t>
                </a:r>
                <a:r>
                  <a:rPr lang="fr-FR" dirty="0" err="1"/>
                  <a:t>physics</a:t>
                </a:r>
                <a:r>
                  <a:rPr lang="fr-FR" dirty="0"/>
                  <a:t>… Basics about </a:t>
                </a:r>
                <a:r>
                  <a:rPr lang="fr-FR" dirty="0" err="1"/>
                  <a:t>celerity</a:t>
                </a:r>
                <a:endParaRPr lang="fr-FR" dirty="0"/>
              </a:p>
              <a:p>
                <a:pPr lvl="1"/>
                <a:r>
                  <a:rPr lang="fr-FR" dirty="0" err="1"/>
                  <a:t>Wave</a:t>
                </a:r>
                <a:r>
                  <a:rPr lang="fr-FR" dirty="0"/>
                  <a:t> </a:t>
                </a:r>
                <a:r>
                  <a:rPr lang="fr-FR" dirty="0" err="1"/>
                  <a:t>characteristics</a:t>
                </a:r>
                <a:r>
                  <a:rPr lang="fr-FR" dirty="0"/>
                  <a:t> in the </a:t>
                </a:r>
                <a:r>
                  <a:rPr lang="fr-FR" dirty="0" err="1"/>
                  <a:t>fiber</a:t>
                </a:r>
                <a:r>
                  <a:rPr lang="fr-FR" dirty="0"/>
                  <a:t> </a:t>
                </a:r>
                <a:r>
                  <a:rPr lang="fr-FR" dirty="0" err="1"/>
                  <a:t>defined</a:t>
                </a:r>
                <a:r>
                  <a:rPr lang="fr-FR" dirty="0"/>
                  <a:t> by </a:t>
                </a:r>
                <a:r>
                  <a:rPr lang="fr-FR" dirty="0" err="1"/>
                  <a:t>its</a:t>
                </a:r>
                <a:endParaRPr lang="fr-FR" dirty="0"/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</a:t>
                </a:r>
                <a:r>
                  <a:rPr lang="fr-FR" dirty="0" err="1"/>
                  <a:t>Wave</a:t>
                </a:r>
                <a:r>
                  <a:rPr lang="fr-FR" dirty="0"/>
                  <a:t> </a:t>
                </a:r>
                <a:r>
                  <a:rPr lang="fr-FR" dirty="0" err="1"/>
                  <a:t>length</a:t>
                </a:r>
                <a:r>
                  <a:rPr lang="fr-FR" dirty="0"/>
                  <a:t>	(m)</a:t>
                </a:r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Frequency	(Hz)</a:t>
                </a:r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</a:t>
                </a:r>
                <a:r>
                  <a:rPr lang="fr-FR" dirty="0" err="1"/>
                  <a:t>celerity</a:t>
                </a:r>
                <a:r>
                  <a:rPr lang="fr-FR" dirty="0"/>
                  <a:t>	(m/s)</a:t>
                </a:r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=299 792 458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1ABC5D4-9BAD-451B-8D48-C62E597E1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1721" y="1059582"/>
                <a:ext cx="4320479" cy="1368152"/>
              </a:xfrm>
              <a:blipFill>
                <a:blip r:embed="rId2"/>
                <a:stretch>
                  <a:fillRect l="-2966" t="-4911" b="-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light for transmission : </a:t>
            </a:r>
            <a:r>
              <a:rPr lang="fr-FR" dirty="0" err="1"/>
              <a:t>celerity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DEE343A-5BB4-4B93-A4D3-B07F611E887D}"/>
                  </a:ext>
                </a:extLst>
              </p:cNvPr>
              <p:cNvSpPr txBox="1"/>
              <p:nvPr/>
            </p:nvSpPr>
            <p:spPr>
              <a:xfrm>
                <a:off x="827584" y="1275606"/>
                <a:ext cx="672877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DEE343A-5BB4-4B93-A4D3-B07F611E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275606"/>
                <a:ext cx="672877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C9681C3E-4D32-41BC-809E-2A33C1B0E4D9}"/>
              </a:ext>
            </a:extLst>
          </p:cNvPr>
          <p:cNvSpPr txBox="1">
            <a:spLocks/>
          </p:cNvSpPr>
          <p:nvPr/>
        </p:nvSpPr>
        <p:spPr bwMode="gray">
          <a:xfrm>
            <a:off x="755576" y="2703090"/>
            <a:ext cx="4536504" cy="10927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Medium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« i » </a:t>
            </a:r>
            <a:r>
              <a:rPr lang="fr-FR" dirty="0" err="1"/>
              <a:t>defines</a:t>
            </a:r>
            <a:r>
              <a:rPr lang="fr-FR" dirty="0"/>
              <a:t> the medium</a:t>
            </a:r>
          </a:p>
          <a:p>
            <a:pPr lvl="1"/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,</a:t>
            </a:r>
          </a:p>
          <a:p>
            <a:pPr lvl="1"/>
            <a:r>
              <a:rPr lang="fr-FR" dirty="0" err="1"/>
              <a:t>celerity</a:t>
            </a:r>
            <a:r>
              <a:rPr lang="fr-FR" dirty="0"/>
              <a:t> and </a:t>
            </a:r>
            <a:r>
              <a:rPr lang="fr-FR" dirty="0" err="1"/>
              <a:t>wavelength</a:t>
            </a:r>
            <a:r>
              <a:rPr lang="fr-FR" dirty="0"/>
              <a:t> </a:t>
            </a:r>
            <a:r>
              <a:rPr lang="fr-FR" dirty="0" err="1"/>
              <a:t>vary</a:t>
            </a:r>
            <a:endParaRPr lang="fr-FR" dirty="0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49D8EE1-9720-4562-83D7-82FD57CE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385054"/>
            <a:ext cx="2761494" cy="2758446"/>
          </a:xfrm>
          <a:prstGeom prst="rect">
            <a:avLst/>
          </a:prstGeom>
        </p:spPr>
      </p:pic>
      <p:sp>
        <p:nvSpPr>
          <p:cNvPr id="42" name="Arc 41">
            <a:extLst>
              <a:ext uri="{FF2B5EF4-FFF2-40B4-BE49-F238E27FC236}">
                <a16:creationId xmlns:a16="http://schemas.microsoft.com/office/drawing/2014/main" id="{62342988-DDC7-4FA9-8B6D-5B44D6EA8310}"/>
              </a:ext>
            </a:extLst>
          </p:cNvPr>
          <p:cNvSpPr/>
          <p:nvPr/>
        </p:nvSpPr>
        <p:spPr>
          <a:xfrm rot="21111527">
            <a:off x="7010327" y="2984138"/>
            <a:ext cx="1634259" cy="648072"/>
          </a:xfrm>
          <a:prstGeom prst="arc">
            <a:avLst>
              <a:gd name="adj1" fmla="val 11066187"/>
              <a:gd name="adj2" fmla="val 209017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space réservé du texte 4">
                <a:extLst>
                  <a:ext uri="{FF2B5EF4-FFF2-40B4-BE49-F238E27FC236}">
                    <a16:creationId xmlns:a16="http://schemas.microsoft.com/office/drawing/2014/main" id="{0D5A2413-31E8-4B1C-AB52-C00E3D986BE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267745" y="3687874"/>
                <a:ext cx="4590494" cy="1455626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 sz="1600" kern="1200" cap="all" baseline="0">
                    <a:solidFill>
                      <a:schemeClr val="bg2"/>
                    </a:solidFill>
                    <a:latin typeface="Bouygues Read Medium" pitchFamily="50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 sz="13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-126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350" b="0" kern="1200" cap="none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Small Application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fr-FR" dirty="0"/>
                        <m:t>~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300 000 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𝑡𝑒𝑙𝑒𝑐𝑜𝑚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=1,5</m:t>
                    </m:r>
                    <m:r>
                      <m:rPr>
                        <m:nor/>
                      </m:rPr>
                      <a:rPr lang="fr-FR" dirty="0"/>
                      <m:t>µ</m:t>
                    </m:r>
                  </m:oMath>
                </a14:m>
                <a:r>
                  <a:rPr lang="fr-FR" dirty="0"/>
                  <a:t>m</a:t>
                </a:r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Propagation </a:t>
                </a:r>
                <a:r>
                  <a:rPr lang="fr-FR" dirty="0" err="1"/>
                  <a:t>between</a:t>
                </a:r>
                <a:r>
                  <a:rPr lang="fr-FR" dirty="0"/>
                  <a:t> Paris and New-York (~5000 km)</a:t>
                </a:r>
              </a:p>
              <a:p>
                <a:pPr lvl="1"/>
                <a:r>
                  <a:rPr lang="fr-FR" dirty="0">
                    <a:solidFill>
                      <a:srgbClr val="FF0000"/>
                    </a:solidFill>
                  </a:rPr>
                  <a:t>	</a:t>
                </a:r>
                <a:r>
                  <a:rPr lang="fr-FR" dirty="0">
                    <a:solidFill>
                      <a:schemeClr val="bg1"/>
                    </a:solidFill>
                  </a:rPr>
                  <a:t>16,6 ms</a:t>
                </a:r>
              </a:p>
            </p:txBody>
          </p:sp>
        </mc:Choice>
        <mc:Fallback xmlns="">
          <p:sp>
            <p:nvSpPr>
              <p:cNvPr id="43" name="Espace réservé du texte 4">
                <a:extLst>
                  <a:ext uri="{FF2B5EF4-FFF2-40B4-BE49-F238E27FC236}">
                    <a16:creationId xmlns:a16="http://schemas.microsoft.com/office/drawing/2014/main" id="{0D5A2413-31E8-4B1C-AB52-C00E3D98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7745" y="3687874"/>
                <a:ext cx="4590494" cy="1455626"/>
              </a:xfrm>
              <a:prstGeom prst="rect">
                <a:avLst/>
              </a:prstGeom>
              <a:blipFill>
                <a:blip r:embed="rId5"/>
                <a:stretch>
                  <a:fillRect l="-2656" t="-46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45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007" y="843558"/>
            <a:ext cx="3087121" cy="648072"/>
          </a:xfrm>
        </p:spPr>
        <p:txBody>
          <a:bodyPr/>
          <a:lstStyle/>
          <a:p>
            <a:pPr lvl="1"/>
            <a:r>
              <a:rPr lang="fr-FR" u="sng" dirty="0" err="1"/>
              <a:t>Refraction</a:t>
            </a:r>
            <a:endParaRPr lang="fr-FR" u="sng" dirty="0"/>
          </a:p>
          <a:p>
            <a:pPr lvl="1"/>
            <a:r>
              <a:rPr lang="fr-FR" sz="1200" dirty="0"/>
              <a:t>Variation of direction of a </a:t>
            </a:r>
            <a:r>
              <a:rPr lang="fr-FR" sz="1200" dirty="0" err="1"/>
              <a:t>wave</a:t>
            </a:r>
            <a:r>
              <a:rPr lang="fr-FR" sz="1200" dirty="0"/>
              <a:t> </a:t>
            </a:r>
            <a:r>
              <a:rPr lang="fr-FR" sz="1200" dirty="0" err="1"/>
              <a:t>propagating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one </a:t>
            </a:r>
            <a:r>
              <a:rPr lang="fr-FR" sz="1200" dirty="0" err="1"/>
              <a:t>particular</a:t>
            </a:r>
            <a:r>
              <a:rPr lang="fr-FR" sz="1200" dirty="0"/>
              <a:t> medium to </a:t>
            </a:r>
            <a:r>
              <a:rPr lang="fr-FR" sz="1200" dirty="0" err="1"/>
              <a:t>another</a:t>
            </a:r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light for transmission : </a:t>
            </a:r>
            <a:r>
              <a:rPr lang="fr-FR" dirty="0" err="1"/>
              <a:t>refraction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6077CA-55CC-4F55-9A96-F328B1A1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03654"/>
            <a:ext cx="2247925" cy="6664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F61198-5C80-4E52-95D3-72F631CD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067694"/>
            <a:ext cx="2449835" cy="12041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67B024-C45F-4075-8EBC-783960B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404" y="3435846"/>
            <a:ext cx="4095750" cy="1571625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5C2557D-F5EB-43CA-92E0-B26DDD75A4F7}"/>
              </a:ext>
            </a:extLst>
          </p:cNvPr>
          <p:cNvSpPr txBox="1">
            <a:spLocks/>
          </p:cNvSpPr>
          <p:nvPr/>
        </p:nvSpPr>
        <p:spPr bwMode="gray">
          <a:xfrm>
            <a:off x="576846" y="2563636"/>
            <a:ext cx="4158017" cy="20647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When</a:t>
            </a:r>
            <a:r>
              <a:rPr lang="fr-FR" sz="1400" dirty="0"/>
              <a:t> do </a:t>
            </a:r>
            <a:r>
              <a:rPr lang="fr-FR" sz="1400" dirty="0" err="1"/>
              <a:t>these</a:t>
            </a:r>
            <a:r>
              <a:rPr lang="fr-FR" sz="1400" dirty="0"/>
              <a:t> </a:t>
            </a:r>
            <a:r>
              <a:rPr lang="fr-FR" sz="1400" dirty="0" err="1"/>
              <a:t>phenomenon</a:t>
            </a:r>
            <a:r>
              <a:rPr lang="fr-FR" sz="1400" dirty="0"/>
              <a:t> </a:t>
            </a:r>
            <a:r>
              <a:rPr lang="fr-FR" sz="1400" dirty="0" err="1"/>
              <a:t>apply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optical</a:t>
            </a:r>
            <a:r>
              <a:rPr lang="fr-FR" sz="1400" dirty="0"/>
              <a:t> fibre ?</a:t>
            </a:r>
          </a:p>
          <a:p>
            <a:pPr lvl="1"/>
            <a:r>
              <a:rPr lang="fr-FR" sz="1200" dirty="0" err="1"/>
              <a:t>Refraction</a:t>
            </a:r>
            <a:endParaRPr lang="fr-FR" sz="1200" dirty="0"/>
          </a:p>
          <a:p>
            <a:pPr lvl="2"/>
            <a:r>
              <a:rPr lang="fr-FR" sz="1200" dirty="0"/>
              <a:t>light </a:t>
            </a:r>
            <a:r>
              <a:rPr lang="fr-FR" sz="1200" dirty="0" err="1"/>
              <a:t>entering</a:t>
            </a:r>
            <a:r>
              <a:rPr lang="fr-FR" sz="1200" dirty="0"/>
              <a:t> in a fibre</a:t>
            </a:r>
          </a:p>
          <a:p>
            <a:pPr marL="125413" lvl="2" indent="-125413"/>
            <a:r>
              <a:rPr lang="fr-FR" sz="1200" dirty="0"/>
              <a:t>Light </a:t>
            </a:r>
            <a:r>
              <a:rPr lang="fr-FR" sz="1200" dirty="0" err="1"/>
              <a:t>moving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one fibre to </a:t>
            </a:r>
            <a:r>
              <a:rPr lang="fr-FR" sz="1200" dirty="0" err="1"/>
              <a:t>another</a:t>
            </a:r>
            <a:r>
              <a:rPr lang="fr-FR" sz="1200" dirty="0"/>
              <a:t> </a:t>
            </a:r>
            <a:r>
              <a:rPr lang="fr-FR" sz="1200" dirty="0" err="1"/>
              <a:t>through</a:t>
            </a:r>
            <a:r>
              <a:rPr lang="fr-FR" sz="1200" dirty="0"/>
              <a:t> a </a:t>
            </a:r>
            <a:r>
              <a:rPr lang="fr-FR" sz="1200" dirty="0" err="1"/>
              <a:t>connector</a:t>
            </a:r>
            <a:endParaRPr lang="fr-FR" sz="1200" dirty="0"/>
          </a:p>
          <a:p>
            <a:pPr lvl="1"/>
            <a:r>
              <a:rPr lang="fr-FR" sz="1200" dirty="0" err="1"/>
              <a:t>Reflection</a:t>
            </a:r>
            <a:endParaRPr lang="fr-FR" sz="1200" dirty="0"/>
          </a:p>
          <a:p>
            <a:pPr lvl="2"/>
            <a:r>
              <a:rPr lang="fr-FR" sz="1200" dirty="0"/>
              <a:t>light </a:t>
            </a:r>
            <a:r>
              <a:rPr lang="fr-FR" sz="1200" dirty="0" err="1"/>
              <a:t>reaching</a:t>
            </a:r>
            <a:r>
              <a:rPr lang="fr-FR" sz="1200" dirty="0"/>
              <a:t> the border of the fibre </a:t>
            </a:r>
            <a:r>
              <a:rPr lang="fr-FR" sz="1200" dirty="0" err="1"/>
              <a:t>while</a:t>
            </a:r>
            <a:r>
              <a:rPr lang="fr-FR" sz="1200" dirty="0"/>
              <a:t> </a:t>
            </a:r>
            <a:r>
              <a:rPr lang="fr-FR" sz="1200" dirty="0" err="1"/>
              <a:t>propagating</a:t>
            </a:r>
            <a:endParaRPr lang="fr-FR" sz="1200" dirty="0"/>
          </a:p>
          <a:p>
            <a:pPr lvl="2"/>
            <a:r>
              <a:rPr lang="fr-FR" sz="1200" dirty="0"/>
              <a:t>light </a:t>
            </a:r>
            <a:r>
              <a:rPr lang="fr-FR" sz="1200" dirty="0" err="1"/>
              <a:t>striking</a:t>
            </a:r>
            <a:r>
              <a:rPr lang="fr-FR" sz="1200" dirty="0"/>
              <a:t> </a:t>
            </a:r>
            <a:r>
              <a:rPr lang="fr-FR" sz="1200" dirty="0" err="1"/>
              <a:t>mirror</a:t>
            </a:r>
            <a:r>
              <a:rPr lang="fr-FR" sz="1200" dirty="0"/>
              <a:t> in splitter </a:t>
            </a:r>
            <a:r>
              <a:rPr lang="fr-FR" sz="1200" dirty="0" err="1"/>
              <a:t>equipments</a:t>
            </a:r>
            <a:endParaRPr lang="fr-FR" sz="1200" dirty="0"/>
          </a:p>
          <a:p>
            <a:endParaRPr lang="fr-FR" sz="1400" dirty="0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A451C6B3-5444-49C3-820F-60007800FCE1}"/>
              </a:ext>
            </a:extLst>
          </p:cNvPr>
          <p:cNvSpPr txBox="1">
            <a:spLocks/>
          </p:cNvSpPr>
          <p:nvPr/>
        </p:nvSpPr>
        <p:spPr bwMode="gray">
          <a:xfrm>
            <a:off x="3081542" y="1550963"/>
            <a:ext cx="2779724" cy="6480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u="sng" dirty="0" err="1"/>
              <a:t>Reflection</a:t>
            </a:r>
            <a:endParaRPr lang="fr-FR" u="sng" dirty="0"/>
          </a:p>
          <a:p>
            <a:pPr lvl="1"/>
            <a:r>
              <a:rPr lang="fr-FR" sz="1200" dirty="0"/>
              <a:t>Brutal change of direction of a </a:t>
            </a:r>
            <a:r>
              <a:rPr lang="fr-FR" sz="1200" dirty="0" err="1"/>
              <a:t>wave</a:t>
            </a:r>
            <a:r>
              <a:rPr lang="fr-FR" sz="1200" dirty="0"/>
              <a:t> </a:t>
            </a:r>
            <a:r>
              <a:rPr lang="fr-FR" sz="1200" dirty="0" err="1"/>
              <a:t>striking</a:t>
            </a:r>
            <a:r>
              <a:rPr lang="fr-FR" sz="1200" dirty="0"/>
              <a:t> a surface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21F8AEBC-7369-4B89-9EDA-7057FFEC432A}"/>
              </a:ext>
            </a:extLst>
          </p:cNvPr>
          <p:cNvSpPr txBox="1">
            <a:spLocks/>
          </p:cNvSpPr>
          <p:nvPr/>
        </p:nvSpPr>
        <p:spPr bwMode="gray">
          <a:xfrm>
            <a:off x="6058275" y="1211845"/>
            <a:ext cx="2779724" cy="6480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u="sng" dirty="0"/>
              <a:t>Absorption</a:t>
            </a:r>
          </a:p>
          <a:p>
            <a:pPr lvl="1"/>
            <a:r>
              <a:rPr lang="fr-FR" sz="1200" dirty="0"/>
              <a:t>Transfer of </a:t>
            </a:r>
            <a:r>
              <a:rPr lang="fr-FR" sz="1200" dirty="0" err="1"/>
              <a:t>energy</a:t>
            </a:r>
            <a:r>
              <a:rPr lang="fr-FR" sz="1200" dirty="0"/>
              <a:t> </a:t>
            </a:r>
            <a:r>
              <a:rPr lang="fr-FR" sz="1200" dirty="0" err="1"/>
              <a:t>while</a:t>
            </a:r>
            <a:r>
              <a:rPr lang="fr-FR" sz="1200" dirty="0"/>
              <a:t> a </a:t>
            </a:r>
            <a:r>
              <a:rPr lang="fr-FR" sz="1200" dirty="0" err="1"/>
              <a:t>wave</a:t>
            </a:r>
            <a:r>
              <a:rPr lang="fr-FR" sz="1200" dirty="0"/>
              <a:t> </a:t>
            </a:r>
            <a:r>
              <a:rPr lang="fr-FR" sz="1200" dirty="0" err="1"/>
              <a:t>propagated</a:t>
            </a:r>
            <a:r>
              <a:rPr lang="fr-FR" sz="1200" dirty="0"/>
              <a:t> </a:t>
            </a:r>
            <a:r>
              <a:rPr lang="fr-FR" sz="1200" dirty="0" err="1"/>
              <a:t>through</a:t>
            </a:r>
            <a:r>
              <a:rPr lang="fr-FR" sz="1200" dirty="0"/>
              <a:t> a medium</a:t>
            </a:r>
          </a:p>
        </p:txBody>
      </p:sp>
    </p:spTree>
    <p:extLst>
      <p:ext uri="{BB962C8B-B14F-4D97-AF65-F5344CB8AC3E}">
        <p14:creationId xmlns:p14="http://schemas.microsoft.com/office/powerpoint/2010/main" val="28721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6368F8-4240-481D-9BDA-E129E2A3A3FA}"/>
              </a:ext>
            </a:extLst>
          </p:cNvPr>
          <p:cNvSpPr/>
          <p:nvPr/>
        </p:nvSpPr>
        <p:spPr>
          <a:xfrm>
            <a:off x="755576" y="1203598"/>
            <a:ext cx="864096" cy="648072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1ABC5D4-9BAD-451B-8D48-C62E597E1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1721" y="1059582"/>
                <a:ext cx="6786278" cy="1368152"/>
              </a:xfrm>
            </p:spPr>
            <p:txBody>
              <a:bodyPr/>
              <a:lstStyle/>
              <a:p>
                <a:r>
                  <a:rPr lang="fr-FR" dirty="0"/>
                  <a:t>Wave </a:t>
                </a:r>
                <a:r>
                  <a:rPr lang="fr-FR" dirty="0" err="1"/>
                  <a:t>physics</a:t>
                </a:r>
                <a:r>
                  <a:rPr lang="fr-FR" dirty="0"/>
                  <a:t>… basics about </a:t>
                </a:r>
                <a:r>
                  <a:rPr lang="fr-FR" dirty="0" err="1"/>
                  <a:t>refraction</a:t>
                </a:r>
                <a:endParaRPr lang="fr-FR" dirty="0"/>
              </a:p>
              <a:p>
                <a:pPr lvl="1"/>
                <a:r>
                  <a:rPr lang="fr-FR" dirty="0" err="1"/>
                  <a:t>Refraction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ratio </a:t>
                </a:r>
                <a:r>
                  <a:rPr lang="fr-FR" dirty="0" err="1"/>
                  <a:t>between</a:t>
                </a:r>
                <a:r>
                  <a:rPr lang="fr-FR" dirty="0"/>
                  <a:t> propagation in vacuum conditions and in a </a:t>
                </a:r>
                <a:r>
                  <a:rPr lang="fr-FR" dirty="0" err="1"/>
                  <a:t>specific</a:t>
                </a:r>
                <a:r>
                  <a:rPr lang="fr-FR" dirty="0"/>
                  <a:t> medium</a:t>
                </a:r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</a:t>
                </a:r>
                <a:r>
                  <a:rPr lang="fr-FR" dirty="0" err="1"/>
                  <a:t>refraction</a:t>
                </a:r>
                <a:r>
                  <a:rPr lang="fr-FR" dirty="0"/>
                  <a:t> value </a:t>
                </a:r>
                <a:br>
                  <a:rPr lang="fr-FR" dirty="0"/>
                </a:br>
                <a:r>
                  <a:rPr lang="fr-FR" dirty="0"/>
                  <a:t>	by </a:t>
                </a:r>
                <a:r>
                  <a:rPr lang="fr-FR" dirty="0" err="1"/>
                  <a:t>definition</a:t>
                </a:r>
                <a:r>
                  <a:rPr lang="fr-FR" dirty="0"/>
                  <a:t> </a:t>
                </a:r>
                <a:r>
                  <a:rPr lang="fr-FR" dirty="0" err="1"/>
                  <a:t>refraction</a:t>
                </a:r>
                <a:r>
                  <a:rPr lang="fr-FR" dirty="0"/>
                  <a:t> in </a:t>
                </a:r>
                <a:r>
                  <a:rPr lang="fr-FR" dirty="0" err="1"/>
                  <a:t>vaccum</a:t>
                </a:r>
                <a:r>
                  <a:rPr lang="fr-FR" dirty="0"/>
                  <a:t> or in the air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2">
                  <a:tabLst>
                    <a:tab pos="539750" algn="l"/>
                    <a:tab pos="15271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	</a:t>
                </a:r>
                <a:r>
                  <a:rPr lang="fr-FR" dirty="0" err="1"/>
                  <a:t>celerity</a:t>
                </a:r>
                <a:r>
                  <a:rPr lang="fr-FR" dirty="0"/>
                  <a:t> (m/s)</a:t>
                </a:r>
              </a:p>
              <a:p>
                <a:pPr lvl="1"/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1ABC5D4-9BAD-451B-8D48-C62E597E1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1721" y="1059582"/>
                <a:ext cx="6786278" cy="1368152"/>
              </a:xfrm>
              <a:blipFill>
                <a:blip r:embed="rId2"/>
                <a:stretch>
                  <a:fillRect l="-1887" t="-49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light for transmission : </a:t>
            </a:r>
            <a:r>
              <a:rPr lang="fr-FR" dirty="0" err="1"/>
              <a:t>refraction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DEE343A-5BB4-4B93-A4D3-B07F611E887D}"/>
                  </a:ext>
                </a:extLst>
              </p:cNvPr>
              <p:cNvSpPr txBox="1"/>
              <p:nvPr/>
            </p:nvSpPr>
            <p:spPr>
              <a:xfrm>
                <a:off x="827584" y="1275606"/>
                <a:ext cx="76944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DEE343A-5BB4-4B93-A4D3-B07F611E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275606"/>
                <a:ext cx="769441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Espace réservé du texte 4">
                <a:extLst>
                  <a:ext uri="{FF2B5EF4-FFF2-40B4-BE49-F238E27FC236}">
                    <a16:creationId xmlns:a16="http://schemas.microsoft.com/office/drawing/2014/main" id="{C9681C3E-4D32-41BC-809E-2A33C1B0E4D9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55576" y="2607755"/>
                <a:ext cx="4320479" cy="136815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 sz="1600" kern="1200" cap="all" baseline="0">
                    <a:solidFill>
                      <a:schemeClr val="bg2"/>
                    </a:solidFill>
                    <a:latin typeface="Bouygues Read Medium" pitchFamily="50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None/>
                  <a:defRPr sz="13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-126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350" b="0" kern="1200" cap="none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6000" indent="-1800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05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Small Application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2,25 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dirty="0"/>
              </a:p>
              <a:p>
                <a:pPr lvl="1"/>
                <a:r>
                  <a:rPr lang="fr-FR" dirty="0"/>
                  <a:t>	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𝑒𝑎𝑢</m:t>
                        </m:r>
                      </m:sub>
                    </m:sSub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1,33</m:t>
                    </m:r>
                  </m:oMath>
                </a14:m>
                <a:endParaRPr lang="fr-FR" b="0" dirty="0">
                  <a:solidFill>
                    <a:srgbClr val="FF0000"/>
                  </a:solidFill>
                </a:endParaRPr>
              </a:p>
              <a:p>
                <a:pPr lvl="1"/>
                <a:endParaRPr lang="fr-FR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𝑠𝑖𝑙𝑖𝑐𝑖𝑢𝑚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1,457</m:t>
                      </m:r>
                    </m:oMath>
                  </m:oMathPara>
                </a14:m>
                <a:endParaRPr lang="fr-FR" dirty="0"/>
              </a:p>
              <a:p>
                <a:pPr lvl="1"/>
                <a:r>
                  <a:rPr lang="fr-FR" dirty="0">
                    <a:solidFill>
                      <a:srgbClr val="FF0000"/>
                    </a:solidFill>
                  </a:rPr>
                  <a:t>	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𝑠𝑖𝑙𝑖𝑐𝑒</m:t>
                        </m:r>
                      </m:sub>
                    </m:sSub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2 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Espace réservé du texte 4">
                <a:extLst>
                  <a:ext uri="{FF2B5EF4-FFF2-40B4-BE49-F238E27FC236}">
                    <a16:creationId xmlns:a16="http://schemas.microsoft.com/office/drawing/2014/main" id="{C9681C3E-4D32-41BC-809E-2A33C1B0E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5576" y="2607755"/>
                <a:ext cx="4320479" cy="1368152"/>
              </a:xfrm>
              <a:prstGeom prst="rect">
                <a:avLst/>
              </a:prstGeom>
              <a:blipFill>
                <a:blip r:embed="rId4"/>
                <a:stretch>
                  <a:fillRect l="-2962" t="-4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FC16FFB1-AEAB-4DB6-BAC6-4B95C9F5A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256" y="1663647"/>
            <a:ext cx="1927672" cy="28963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A914A3A-FB7C-4BD8-8DB8-DEFA9F243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59" y="2846050"/>
            <a:ext cx="2694423" cy="21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4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32048"/>
          </a:xfrm>
        </p:spPr>
        <p:txBody>
          <a:bodyPr/>
          <a:lstStyle/>
          <a:p>
            <a:r>
              <a:rPr lang="fr-FR" dirty="0"/>
              <a:t>Fibre </a:t>
            </a:r>
            <a:r>
              <a:rPr lang="fr-FR" dirty="0" err="1"/>
              <a:t>characteristics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77F80AC-50FB-46F3-AC90-8BF92B4B9FAF}"/>
              </a:ext>
            </a:extLst>
          </p:cNvPr>
          <p:cNvSpPr txBox="1">
            <a:spLocks/>
          </p:cNvSpPr>
          <p:nvPr/>
        </p:nvSpPr>
        <p:spPr bwMode="gray">
          <a:xfrm>
            <a:off x="557999" y="1126711"/>
            <a:ext cx="3082116" cy="2232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Attenuation</a:t>
            </a:r>
            <a:endParaRPr lang="fr-FR" sz="1400" dirty="0"/>
          </a:p>
          <a:p>
            <a:pPr lvl="1"/>
            <a:r>
              <a:rPr lang="fr-FR" sz="1150" dirty="0" err="1"/>
              <a:t>Related</a:t>
            </a:r>
            <a:r>
              <a:rPr lang="fr-FR" sz="1150" dirty="0"/>
              <a:t> to how the signal </a:t>
            </a:r>
            <a:r>
              <a:rPr lang="fr-FR" sz="1150" dirty="0" err="1"/>
              <a:t>is</a:t>
            </a:r>
            <a:r>
              <a:rPr lang="fr-FR" sz="1150" dirty="0"/>
              <a:t> </a:t>
            </a:r>
            <a:r>
              <a:rPr lang="fr-FR" sz="1150" dirty="0" err="1"/>
              <a:t>getting</a:t>
            </a:r>
            <a:r>
              <a:rPr lang="fr-FR" sz="1150" dirty="0"/>
              <a:t> </a:t>
            </a:r>
            <a:r>
              <a:rPr lang="fr-FR" sz="1150" dirty="0" err="1"/>
              <a:t>weaker</a:t>
            </a:r>
            <a:endParaRPr lang="fr-FR" sz="1150" dirty="0"/>
          </a:p>
          <a:p>
            <a:pPr lvl="1"/>
            <a:endParaRPr lang="fr-FR" sz="1150" dirty="0"/>
          </a:p>
          <a:p>
            <a:pPr lvl="1"/>
            <a:r>
              <a:rPr lang="fr-FR" sz="1150" dirty="0" err="1"/>
              <a:t>Linear</a:t>
            </a:r>
            <a:r>
              <a:rPr lang="fr-FR" sz="1150" dirty="0"/>
              <a:t> </a:t>
            </a:r>
            <a:r>
              <a:rPr lang="fr-FR" sz="1150" dirty="0" err="1"/>
              <a:t>attenuation</a:t>
            </a:r>
            <a:r>
              <a:rPr lang="fr-FR" sz="1150" dirty="0"/>
              <a:t> corresponds to </a:t>
            </a:r>
            <a:r>
              <a:rPr lang="fr-FR" sz="1150" dirty="0" err="1"/>
              <a:t>reduction</a:t>
            </a:r>
            <a:r>
              <a:rPr lang="fr-FR" sz="1150" dirty="0"/>
              <a:t> of signal power </a:t>
            </a:r>
            <a:r>
              <a:rPr lang="fr-FR" sz="1150" dirty="0" err="1"/>
              <a:t>based</a:t>
            </a:r>
            <a:r>
              <a:rPr lang="fr-FR" sz="1150" dirty="0"/>
              <a:t> on distance</a:t>
            </a:r>
          </a:p>
          <a:p>
            <a:pPr lvl="1"/>
            <a:r>
              <a:rPr lang="fr-FR" sz="1150" dirty="0" err="1"/>
              <a:t>Related</a:t>
            </a:r>
            <a:r>
              <a:rPr lang="fr-FR" sz="1150" dirty="0"/>
              <a:t> to the </a:t>
            </a:r>
            <a:r>
              <a:rPr lang="fr-FR" sz="1150" dirty="0" err="1"/>
              <a:t>wavelength</a:t>
            </a:r>
            <a:r>
              <a:rPr lang="fr-FR" sz="1150" dirty="0"/>
              <a:t> (due to Rayleigh diffusion on the shorter </a:t>
            </a:r>
            <a:r>
              <a:rPr lang="fr-FR" sz="1150" dirty="0" err="1"/>
              <a:t>waves</a:t>
            </a:r>
            <a:r>
              <a:rPr lang="fr-FR" sz="1150" dirty="0"/>
              <a:t>)</a:t>
            </a:r>
          </a:p>
          <a:p>
            <a:pPr lvl="1"/>
            <a:endParaRPr lang="fr-FR" sz="1150" dirty="0"/>
          </a:p>
          <a:p>
            <a:pPr lvl="1"/>
            <a:r>
              <a:rPr lang="fr-FR" sz="1150" b="1" dirty="0" err="1"/>
              <a:t>Attenuation</a:t>
            </a:r>
            <a:r>
              <a:rPr lang="fr-FR" sz="1150" b="1" dirty="0"/>
              <a:t> can </a:t>
            </a:r>
            <a:r>
              <a:rPr lang="fr-FR" sz="1150" b="1" dirty="0" err="1"/>
              <a:t>be</a:t>
            </a:r>
            <a:r>
              <a:rPr lang="fr-FR" sz="1150" b="1" dirty="0"/>
              <a:t> </a:t>
            </a:r>
            <a:r>
              <a:rPr lang="fr-FR" sz="1150" b="1" dirty="0" err="1"/>
              <a:t>compensate</a:t>
            </a:r>
            <a:r>
              <a:rPr lang="fr-FR" sz="1150" b="1" dirty="0"/>
              <a:t> by amplification </a:t>
            </a:r>
            <a:r>
              <a:rPr lang="fr-FR" sz="1150" b="1" dirty="0" err="1"/>
              <a:t>systems</a:t>
            </a:r>
            <a:endParaRPr lang="fr-FR" sz="1150" b="1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4A7CB5DC-5A65-480E-B921-497DC6A9E366}"/>
              </a:ext>
            </a:extLst>
          </p:cNvPr>
          <p:cNvSpPr txBox="1">
            <a:spLocks/>
          </p:cNvSpPr>
          <p:nvPr/>
        </p:nvSpPr>
        <p:spPr bwMode="gray">
          <a:xfrm>
            <a:off x="4860032" y="1126711"/>
            <a:ext cx="3082116" cy="2232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Chromatic</a:t>
            </a:r>
            <a:r>
              <a:rPr lang="fr-FR" sz="1400" dirty="0"/>
              <a:t> Dispersion</a:t>
            </a:r>
          </a:p>
          <a:p>
            <a:pPr lvl="1"/>
            <a:r>
              <a:rPr lang="fr-FR" sz="1150" dirty="0" err="1"/>
              <a:t>Related</a:t>
            </a:r>
            <a:r>
              <a:rPr lang="fr-FR" sz="1150" dirty="0"/>
              <a:t> to signal </a:t>
            </a:r>
            <a:r>
              <a:rPr lang="fr-FR" sz="1150" dirty="0" err="1"/>
              <a:t>spreading</a:t>
            </a:r>
            <a:r>
              <a:rPr lang="fr-FR" sz="1150" dirty="0"/>
              <a:t> : signal </a:t>
            </a:r>
            <a:r>
              <a:rPr lang="fr-FR" sz="1150" dirty="0" err="1"/>
              <a:t>is</a:t>
            </a:r>
            <a:r>
              <a:rPr lang="fr-FR" sz="1150" dirty="0"/>
              <a:t> </a:t>
            </a:r>
            <a:r>
              <a:rPr lang="fr-FR" sz="1150" dirty="0" err="1"/>
              <a:t>getting</a:t>
            </a:r>
            <a:r>
              <a:rPr lang="fr-FR" sz="1150" dirty="0"/>
              <a:t> </a:t>
            </a:r>
            <a:r>
              <a:rPr lang="fr-FR" sz="1150" dirty="0" err="1"/>
              <a:t>larger</a:t>
            </a:r>
            <a:r>
              <a:rPr lang="fr-FR" sz="1150" dirty="0"/>
              <a:t> as signal propagation </a:t>
            </a:r>
            <a:r>
              <a:rPr lang="fr-FR" sz="1150" dirty="0" err="1"/>
              <a:t>celerity</a:t>
            </a:r>
            <a:r>
              <a:rPr lang="fr-FR" sz="1150" dirty="0"/>
              <a:t> </a:t>
            </a:r>
            <a:r>
              <a:rPr lang="fr-FR" sz="1150" dirty="0" err="1"/>
              <a:t>depends</a:t>
            </a:r>
            <a:r>
              <a:rPr lang="fr-FR" sz="1150" dirty="0"/>
              <a:t> on </a:t>
            </a:r>
            <a:r>
              <a:rPr lang="fr-FR" sz="1150" dirty="0" err="1"/>
              <a:t>wavelength</a:t>
            </a:r>
            <a:endParaRPr lang="fr-FR" sz="1150" dirty="0"/>
          </a:p>
          <a:p>
            <a:pPr lvl="1"/>
            <a:endParaRPr lang="fr-FR" sz="1150" dirty="0"/>
          </a:p>
          <a:p>
            <a:pPr lvl="1"/>
            <a:r>
              <a:rPr lang="fr-FR" sz="1150" b="1" dirty="0"/>
              <a:t>This </a:t>
            </a:r>
            <a:r>
              <a:rPr lang="fr-FR" sz="1150" b="1" dirty="0" err="1"/>
              <a:t>effect</a:t>
            </a:r>
            <a:r>
              <a:rPr lang="fr-FR" sz="1150" b="1" dirty="0"/>
              <a:t> can </a:t>
            </a:r>
            <a:r>
              <a:rPr lang="fr-FR" sz="1150" b="1" dirty="0" err="1"/>
              <a:t>be</a:t>
            </a:r>
            <a:br>
              <a:rPr lang="fr-FR" sz="1150" b="1" dirty="0"/>
            </a:br>
            <a:r>
              <a:rPr lang="fr-FR" sz="1150" b="1" dirty="0" err="1"/>
              <a:t>compensated</a:t>
            </a:r>
            <a:r>
              <a:rPr lang="fr-FR" sz="1150" b="1" dirty="0"/>
              <a:t> by fibre</a:t>
            </a:r>
            <a:br>
              <a:rPr lang="fr-FR" sz="1150" b="1" dirty="0"/>
            </a:br>
            <a:r>
              <a:rPr lang="fr-FR" sz="1150" b="1" dirty="0" err="1"/>
              <a:t>with</a:t>
            </a:r>
            <a:r>
              <a:rPr lang="fr-FR" sz="1150" b="1" dirty="0"/>
              <a:t> index profile</a:t>
            </a:r>
          </a:p>
        </p:txBody>
      </p:sp>
      <p:pic>
        <p:nvPicPr>
          <p:cNvPr id="1026" name="Picture 2" descr="Nicolas Demassieux sur Twitter : &quot;Dispersion chromatique et solitons... la  poésie su coeur de la science des fibres optiques très haut débit. Bon, il  y a aussi un peu de #maths avec">
            <a:extLst>
              <a:ext uri="{FF2B5EF4-FFF2-40B4-BE49-F238E27FC236}">
                <a16:creationId xmlns:a16="http://schemas.microsoft.com/office/drawing/2014/main" id="{89F50399-DD5A-4823-95CC-79A44821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22" y="1828471"/>
            <a:ext cx="1212726" cy="12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7DD3B3F4-AEBB-487A-A80B-1C70B311D2AD}"/>
              </a:ext>
            </a:extLst>
          </p:cNvPr>
          <p:cNvSpPr txBox="1">
            <a:spLocks/>
          </p:cNvSpPr>
          <p:nvPr/>
        </p:nvSpPr>
        <p:spPr bwMode="gray">
          <a:xfrm>
            <a:off x="1576554" y="3537106"/>
            <a:ext cx="4824536" cy="13681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Celerity</a:t>
            </a:r>
            <a:endParaRPr lang="fr-FR" sz="1400" dirty="0"/>
          </a:p>
          <a:p>
            <a:pPr lvl="1"/>
            <a:r>
              <a:rPr lang="fr-FR" sz="1150" dirty="0" err="1"/>
              <a:t>Approximately</a:t>
            </a:r>
            <a:r>
              <a:rPr lang="fr-FR" sz="1150" dirty="0"/>
              <a:t> the </a:t>
            </a:r>
            <a:r>
              <a:rPr lang="fr-FR" sz="1150" dirty="0" err="1"/>
              <a:t>same</a:t>
            </a:r>
            <a:r>
              <a:rPr lang="fr-FR" sz="1150" dirty="0"/>
              <a:t> </a:t>
            </a:r>
            <a:r>
              <a:rPr lang="fr-FR" sz="1150" dirty="0" err="1"/>
              <a:t>than</a:t>
            </a:r>
            <a:r>
              <a:rPr lang="fr-FR" sz="1150" dirty="0"/>
              <a:t> for </a:t>
            </a:r>
            <a:r>
              <a:rPr lang="fr-FR" sz="1150" dirty="0" err="1"/>
              <a:t>copper</a:t>
            </a:r>
            <a:r>
              <a:rPr lang="fr-FR" sz="1150" dirty="0"/>
              <a:t>, i.e. 75% of light </a:t>
            </a:r>
            <a:r>
              <a:rPr lang="fr-FR" sz="1150" dirty="0" err="1"/>
              <a:t>celerity</a:t>
            </a:r>
            <a:endParaRPr lang="fr-FR" sz="1150" dirty="0"/>
          </a:p>
          <a:p>
            <a:pPr lvl="1"/>
            <a:r>
              <a:rPr lang="fr-FR" sz="1150" dirty="0"/>
              <a:t>Can </a:t>
            </a:r>
            <a:r>
              <a:rPr lang="fr-FR" sz="1150" dirty="0" err="1"/>
              <a:t>be</a:t>
            </a:r>
            <a:r>
              <a:rPr lang="fr-FR" sz="1150" dirty="0"/>
              <a:t> </a:t>
            </a:r>
            <a:r>
              <a:rPr lang="fr-FR" sz="1150" dirty="0" err="1"/>
              <a:t>even</a:t>
            </a:r>
            <a:r>
              <a:rPr lang="fr-FR" sz="1150" dirty="0"/>
              <a:t> more in </a:t>
            </a:r>
            <a:r>
              <a:rPr lang="fr-FR" sz="1150" dirty="0" err="1"/>
              <a:t>laboratories</a:t>
            </a:r>
            <a:endParaRPr lang="fr-FR" sz="1150" dirty="0"/>
          </a:p>
          <a:p>
            <a:pPr lvl="1"/>
            <a:r>
              <a:rPr lang="fr-FR" sz="1150" dirty="0" err="1"/>
              <a:t>Repeaters</a:t>
            </a:r>
            <a:r>
              <a:rPr lang="fr-FR" sz="1150" dirty="0"/>
              <a:t> on long </a:t>
            </a:r>
            <a:r>
              <a:rPr lang="fr-FR" sz="1150" dirty="0" err="1"/>
              <a:t>haul</a:t>
            </a:r>
            <a:r>
              <a:rPr lang="fr-FR" sz="1150" dirty="0"/>
              <a:t> fibres are </a:t>
            </a:r>
            <a:r>
              <a:rPr lang="fr-FR" sz="1150" dirty="0" err="1"/>
              <a:t>reducing</a:t>
            </a:r>
            <a:r>
              <a:rPr lang="fr-FR" sz="1150" dirty="0"/>
              <a:t> </a:t>
            </a:r>
            <a:r>
              <a:rPr lang="fr-FR" sz="1150" dirty="0" err="1"/>
              <a:t>average</a:t>
            </a:r>
            <a:r>
              <a:rPr lang="fr-FR" sz="1150" dirty="0"/>
              <a:t> speed of the signal</a:t>
            </a:r>
          </a:p>
          <a:p>
            <a:pPr lvl="1"/>
            <a:endParaRPr lang="fr-FR" sz="1150" dirty="0"/>
          </a:p>
          <a:p>
            <a:r>
              <a:rPr lang="fr-FR" sz="1400" dirty="0"/>
              <a:t>Transmission rate</a:t>
            </a:r>
          </a:p>
          <a:p>
            <a:pPr lvl="1"/>
            <a:r>
              <a:rPr lang="fr-FR" sz="1150" dirty="0"/>
              <a:t>The </a:t>
            </a:r>
            <a:r>
              <a:rPr lang="fr-FR" sz="1150" dirty="0" err="1"/>
              <a:t>highest</a:t>
            </a:r>
            <a:r>
              <a:rPr lang="fr-FR" sz="1150" dirty="0"/>
              <a:t> rate communication </a:t>
            </a:r>
            <a:r>
              <a:rPr lang="fr-FR" sz="1150" dirty="0" err="1"/>
              <a:t>was</a:t>
            </a:r>
            <a:r>
              <a:rPr lang="fr-FR" sz="1150" dirty="0"/>
              <a:t> made by NEC @ 1Pbps (1M </a:t>
            </a:r>
            <a:r>
              <a:rPr lang="fr-FR" sz="1150" dirty="0" err="1"/>
              <a:t>Gbps</a:t>
            </a:r>
            <a:r>
              <a:rPr lang="fr-FR" sz="1150" dirty="0"/>
              <a:t>)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89D00F-C65A-4315-9926-41BA9BB93F42}"/>
              </a:ext>
            </a:extLst>
          </p:cNvPr>
          <p:cNvSpPr/>
          <p:nvPr/>
        </p:nvSpPr>
        <p:spPr>
          <a:xfrm>
            <a:off x="6766146" y="3518027"/>
            <a:ext cx="1745719" cy="79208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8CA6D-73F0-47A7-A08E-6539B6D94A9E}"/>
              </a:ext>
            </a:extLst>
          </p:cNvPr>
          <p:cNvSpPr/>
          <p:nvPr/>
        </p:nvSpPr>
        <p:spPr>
          <a:xfrm>
            <a:off x="6980010" y="3537106"/>
            <a:ext cx="13179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/>
              <a:t>Paris – </a:t>
            </a:r>
            <a:r>
              <a:rPr lang="fr-FR" sz="1050" dirty="0" err="1"/>
              <a:t>Noumea</a:t>
            </a:r>
            <a:endParaRPr lang="fr-FR" sz="1050" dirty="0"/>
          </a:p>
          <a:p>
            <a:pPr algn="ctr"/>
            <a:r>
              <a:rPr lang="fr-FR" sz="1050" dirty="0"/>
              <a:t>20 000 km</a:t>
            </a:r>
          </a:p>
          <a:p>
            <a:pPr algn="ctr"/>
            <a:r>
              <a:rPr lang="fr-FR" sz="1050" dirty="0" err="1"/>
              <a:t>theory</a:t>
            </a:r>
            <a:r>
              <a:rPr lang="fr-FR" sz="1050" dirty="0"/>
              <a:t> 90 ms</a:t>
            </a:r>
          </a:p>
          <a:p>
            <a:pPr algn="ctr"/>
            <a:r>
              <a:rPr lang="fr-FR" sz="1050" dirty="0"/>
              <a:t>in </a:t>
            </a:r>
            <a:r>
              <a:rPr lang="fr-FR" sz="1050" dirty="0" err="1"/>
              <a:t>practise</a:t>
            </a:r>
            <a:r>
              <a:rPr lang="fr-FR" sz="1050" dirty="0"/>
              <a:t> 280 ms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6E1A085-CC23-4A8E-BB6F-1355EBF828ED}"/>
              </a:ext>
            </a:extLst>
          </p:cNvPr>
          <p:cNvSpPr/>
          <p:nvPr/>
        </p:nvSpPr>
        <p:spPr>
          <a:xfrm>
            <a:off x="7308304" y="4585743"/>
            <a:ext cx="686174" cy="3175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DE91E-2842-4819-8874-0764289480FF}"/>
              </a:ext>
            </a:extLst>
          </p:cNvPr>
          <p:cNvSpPr/>
          <p:nvPr/>
        </p:nvSpPr>
        <p:spPr>
          <a:xfrm>
            <a:off x="7361038" y="4618559"/>
            <a:ext cx="5741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/>
              <a:t>1 </a:t>
            </a:r>
            <a:r>
              <a:rPr lang="fr-FR" sz="1050" dirty="0" err="1"/>
              <a:t>Pbps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27790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712" y="987574"/>
            <a:ext cx="6858286" cy="1188889"/>
          </a:xfrm>
        </p:spPr>
        <p:txBody>
          <a:bodyPr/>
          <a:lstStyle/>
          <a:p>
            <a:r>
              <a:rPr lang="fr-FR" sz="1400" dirty="0" err="1"/>
              <a:t>MAterial</a:t>
            </a:r>
            <a:endParaRPr lang="fr-FR" sz="1400" dirty="0"/>
          </a:p>
          <a:p>
            <a:pPr lvl="1"/>
            <a:r>
              <a:rPr lang="fr-FR" sz="1200" dirty="0"/>
              <a:t>Silicium (SiO</a:t>
            </a:r>
            <a:r>
              <a:rPr lang="fr-FR" sz="1200" baseline="-25000" dirty="0"/>
              <a:t>2</a:t>
            </a:r>
            <a:r>
              <a:rPr lang="fr-FR" sz="1200" dirty="0"/>
              <a:t>) </a:t>
            </a:r>
            <a:r>
              <a:rPr lang="fr-FR" sz="1200" dirty="0" err="1"/>
              <a:t>is</a:t>
            </a:r>
            <a:r>
              <a:rPr lang="fr-FR" sz="1200" dirty="0"/>
              <a:t> the </a:t>
            </a:r>
            <a:r>
              <a:rPr lang="fr-FR" sz="1200" dirty="0" err="1"/>
              <a:t>most</a:t>
            </a:r>
            <a:r>
              <a:rPr lang="fr-FR" sz="1200" dirty="0"/>
              <a:t> </a:t>
            </a:r>
            <a:r>
              <a:rPr lang="fr-FR" sz="1200" dirty="0" err="1"/>
              <a:t>used</a:t>
            </a:r>
            <a:r>
              <a:rPr lang="fr-FR" sz="1200" dirty="0"/>
              <a:t> </a:t>
            </a:r>
            <a:r>
              <a:rPr lang="fr-FR" sz="1200" dirty="0" err="1"/>
              <a:t>material</a:t>
            </a:r>
            <a:r>
              <a:rPr lang="fr-FR" sz="1200" dirty="0"/>
              <a:t> for </a:t>
            </a:r>
            <a:r>
              <a:rPr lang="fr-FR" sz="1200" dirty="0" err="1"/>
              <a:t>optical</a:t>
            </a:r>
            <a:r>
              <a:rPr lang="fr-FR" sz="1200" dirty="0"/>
              <a:t> fibre</a:t>
            </a:r>
          </a:p>
          <a:p>
            <a:pPr lvl="1"/>
            <a:r>
              <a:rPr lang="fr-FR" sz="1200" dirty="0" err="1"/>
              <a:t>Other</a:t>
            </a:r>
            <a:r>
              <a:rPr lang="fr-FR" sz="1200" dirty="0"/>
              <a:t> </a:t>
            </a:r>
            <a:r>
              <a:rPr lang="fr-FR" sz="1200" dirty="0" err="1"/>
              <a:t>raw</a:t>
            </a:r>
            <a:r>
              <a:rPr lang="fr-FR" sz="1200" dirty="0"/>
              <a:t> </a:t>
            </a:r>
            <a:r>
              <a:rPr lang="fr-FR" sz="1200" dirty="0" err="1"/>
              <a:t>material</a:t>
            </a:r>
            <a:r>
              <a:rPr lang="fr-FR" sz="1200" dirty="0"/>
              <a:t> can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used</a:t>
            </a:r>
            <a:r>
              <a:rPr lang="fr-FR" sz="1200" dirty="0"/>
              <a:t> </a:t>
            </a:r>
            <a:r>
              <a:rPr lang="fr-FR" sz="1200" dirty="0" err="1"/>
              <a:t>depending</a:t>
            </a:r>
            <a:r>
              <a:rPr lang="fr-FR" sz="1200" dirty="0"/>
              <a:t> on </a:t>
            </a:r>
            <a:r>
              <a:rPr lang="fr-FR" sz="1200" dirty="0" err="1"/>
              <a:t>expected</a:t>
            </a:r>
            <a:r>
              <a:rPr lang="fr-FR" sz="1200" dirty="0"/>
              <a:t> </a:t>
            </a:r>
            <a:r>
              <a:rPr lang="fr-FR" sz="1200" dirty="0" err="1"/>
              <a:t>wavelength</a:t>
            </a:r>
            <a:r>
              <a:rPr lang="fr-FR" sz="1200" dirty="0"/>
              <a:t> (longer in IR)</a:t>
            </a:r>
          </a:p>
          <a:p>
            <a:pPr lvl="2"/>
            <a:r>
              <a:rPr lang="en-US" sz="1200" dirty="0" err="1"/>
              <a:t>fluorozirconate</a:t>
            </a:r>
            <a:r>
              <a:rPr lang="en-US" sz="1200" dirty="0"/>
              <a:t>, </a:t>
            </a:r>
            <a:r>
              <a:rPr lang="en-US" sz="1200" dirty="0" err="1"/>
              <a:t>fluoroaluminate</a:t>
            </a:r>
            <a:r>
              <a:rPr lang="en-US" sz="1200" dirty="0"/>
              <a:t>, and chalcogenide glasses</a:t>
            </a:r>
          </a:p>
          <a:p>
            <a:pPr lvl="2"/>
            <a:r>
              <a:rPr lang="en-US" sz="1200" dirty="0"/>
              <a:t>crystalline materials like sapphire</a:t>
            </a:r>
            <a:endParaRPr lang="fr-FR" sz="1200" dirty="0"/>
          </a:p>
          <a:p>
            <a:pPr lvl="2"/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C5FCAA-10CE-464C-9215-EA184587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87574"/>
            <a:ext cx="1872208" cy="11888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402FDA-F09C-455C-A407-9CD3EA8E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96" y="2085240"/>
            <a:ext cx="2659559" cy="2638395"/>
          </a:xfrm>
          <a:prstGeom prst="rect">
            <a:avLst/>
          </a:prstGeom>
        </p:spPr>
      </p:pic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77F80AC-50FB-46F3-AC90-8BF92B4B9FAF}"/>
              </a:ext>
            </a:extLst>
          </p:cNvPr>
          <p:cNvSpPr txBox="1">
            <a:spLocks/>
          </p:cNvSpPr>
          <p:nvPr/>
        </p:nvSpPr>
        <p:spPr bwMode="gray">
          <a:xfrm>
            <a:off x="557999" y="2355726"/>
            <a:ext cx="5742193" cy="2232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Manufacturing</a:t>
            </a:r>
            <a:r>
              <a:rPr lang="fr-FR" sz="1400" dirty="0"/>
              <a:t> process</a:t>
            </a:r>
          </a:p>
          <a:p>
            <a:pPr lvl="1"/>
            <a:r>
              <a:rPr lang="fr-FR" sz="1200" dirty="0"/>
              <a:t>Silicium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melt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some</a:t>
            </a:r>
            <a:r>
              <a:rPr lang="fr-FR" sz="1200" dirty="0"/>
              <a:t> </a:t>
            </a:r>
            <a:r>
              <a:rPr lang="fr-FR" sz="1200" dirty="0" err="1"/>
              <a:t>piece</a:t>
            </a:r>
            <a:r>
              <a:rPr lang="fr-FR" sz="1200" dirty="0"/>
              <a:t> in a </a:t>
            </a:r>
            <a:r>
              <a:rPr lang="fr-FR" sz="1200" dirty="0" err="1"/>
              <a:t>vapored</a:t>
            </a:r>
            <a:r>
              <a:rPr lang="fr-FR" sz="1200" dirty="0"/>
              <a:t> </a:t>
            </a:r>
            <a:r>
              <a:rPr lang="fr-FR" sz="1200" dirty="0" err="1"/>
              <a:t>environment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various</a:t>
            </a:r>
            <a:r>
              <a:rPr lang="fr-FR" sz="1200" dirty="0"/>
              <a:t> </a:t>
            </a:r>
            <a:r>
              <a:rPr lang="fr-FR" sz="1200" dirty="0" err="1"/>
              <a:t>chemical</a:t>
            </a:r>
            <a:r>
              <a:rPr lang="fr-FR" sz="1200" dirty="0"/>
              <a:t> </a:t>
            </a:r>
            <a:r>
              <a:rPr lang="fr-FR" sz="1200" dirty="0" err="1"/>
              <a:t>vapors</a:t>
            </a:r>
            <a:r>
              <a:rPr lang="fr-FR" sz="1200" dirty="0"/>
              <a:t>, </a:t>
            </a:r>
            <a:r>
              <a:rPr lang="fr-FR" sz="1200" dirty="0" err="1"/>
              <a:t>including</a:t>
            </a:r>
            <a:r>
              <a:rPr lang="fr-FR" sz="1200" dirty="0"/>
              <a:t> </a:t>
            </a:r>
            <a:r>
              <a:rPr lang="fr-FR" sz="1200" dirty="0" err="1"/>
              <a:t>silicon</a:t>
            </a:r>
            <a:r>
              <a:rPr lang="fr-FR" sz="1200" dirty="0"/>
              <a:t> </a:t>
            </a:r>
            <a:r>
              <a:rPr lang="fr-FR" sz="1200" dirty="0" err="1"/>
              <a:t>tetrachloride</a:t>
            </a:r>
            <a:r>
              <a:rPr lang="fr-FR" sz="1200" dirty="0"/>
              <a:t> (</a:t>
            </a:r>
            <a:r>
              <a:rPr lang="fr-FR" sz="1200" dirty="0" err="1"/>
              <a:t>SiCl</a:t>
            </a:r>
            <a:r>
              <a:rPr lang="fr-FR" sz="1200" dirty="0"/>
              <a:t> </a:t>
            </a:r>
            <a:r>
              <a:rPr lang="fr-FR" sz="1200" baseline="-25000" dirty="0"/>
              <a:t>4 </a:t>
            </a:r>
            <a:r>
              <a:rPr lang="fr-FR" sz="1200" dirty="0"/>
              <a:t>), germanium </a:t>
            </a:r>
            <a:r>
              <a:rPr lang="fr-FR" sz="1200" dirty="0" err="1"/>
              <a:t>tetrachloride</a:t>
            </a:r>
            <a:r>
              <a:rPr lang="fr-FR" sz="1200" dirty="0"/>
              <a:t> (</a:t>
            </a:r>
            <a:r>
              <a:rPr lang="fr-FR" sz="1200" dirty="0" err="1"/>
              <a:t>GeCl</a:t>
            </a:r>
            <a:r>
              <a:rPr lang="fr-FR" sz="1200" dirty="0"/>
              <a:t> </a:t>
            </a:r>
            <a:r>
              <a:rPr lang="fr-FR" sz="1200" baseline="-25000" dirty="0"/>
              <a:t>4 </a:t>
            </a:r>
            <a:r>
              <a:rPr lang="fr-FR" sz="1200" dirty="0"/>
              <a:t>), and </a:t>
            </a:r>
            <a:r>
              <a:rPr lang="fr-FR" sz="1200" dirty="0" err="1"/>
              <a:t>phosphorous</a:t>
            </a:r>
            <a:r>
              <a:rPr lang="fr-FR" sz="1200" dirty="0"/>
              <a:t> </a:t>
            </a:r>
            <a:r>
              <a:rPr lang="fr-FR" sz="1200" dirty="0" err="1"/>
              <a:t>oxychloride</a:t>
            </a:r>
            <a:r>
              <a:rPr lang="fr-FR" sz="1200" dirty="0"/>
              <a:t> (POC1 </a:t>
            </a:r>
            <a:r>
              <a:rPr lang="fr-FR" sz="1200" baseline="-25000" dirty="0"/>
              <a:t>3 </a:t>
            </a:r>
            <a:r>
              <a:rPr lang="fr-FR" sz="1200" dirty="0"/>
              <a:t>)</a:t>
            </a:r>
            <a:br>
              <a:rPr lang="fr-FR" sz="1200" dirty="0"/>
            </a:br>
            <a:endParaRPr lang="fr-FR" sz="1200" dirty="0"/>
          </a:p>
          <a:p>
            <a:pPr lvl="1"/>
            <a:r>
              <a:rPr lang="fr-FR" sz="1200" dirty="0"/>
              <a:t>A </a:t>
            </a:r>
            <a:r>
              <a:rPr lang="fr-FR" sz="1200" dirty="0" err="1"/>
              <a:t>cylinder</a:t>
            </a:r>
            <a:r>
              <a:rPr lang="fr-FR" sz="1200" dirty="0"/>
              <a:t> of pure silicium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created</a:t>
            </a:r>
            <a:r>
              <a:rPr lang="fr-FR" sz="1200" dirty="0"/>
              <a:t> (10cm long)</a:t>
            </a:r>
          </a:p>
          <a:p>
            <a:pPr lvl="1"/>
            <a:r>
              <a:rPr lang="fr-FR" sz="1200" dirty="0"/>
              <a:t>The </a:t>
            </a:r>
            <a:r>
              <a:rPr lang="fr-FR" sz="1200" dirty="0" err="1"/>
              <a:t>cylinder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strechted</a:t>
            </a:r>
            <a:r>
              <a:rPr lang="fr-FR" sz="1200" dirty="0"/>
              <a:t> to </a:t>
            </a:r>
            <a:r>
              <a:rPr lang="fr-FR" sz="1200" dirty="0" err="1"/>
              <a:t>form</a:t>
            </a:r>
            <a:r>
              <a:rPr lang="fr-FR" sz="1200" dirty="0"/>
              <a:t> the final </a:t>
            </a:r>
            <a:r>
              <a:rPr lang="fr-FR" sz="1200" dirty="0" err="1"/>
              <a:t>core</a:t>
            </a:r>
            <a:r>
              <a:rPr lang="fr-FR" sz="1200" dirty="0"/>
              <a:t> fibre.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This fibre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rounded</a:t>
            </a:r>
            <a:r>
              <a:rPr lang="fr-FR" sz="1200" dirty="0"/>
              <a:t> by a </a:t>
            </a:r>
            <a:r>
              <a:rPr lang="fr-FR" sz="1200" dirty="0" err="1"/>
              <a:t>coating</a:t>
            </a:r>
            <a:r>
              <a:rPr lang="fr-FR" sz="1200" dirty="0"/>
              <a:t> made of a </a:t>
            </a:r>
            <a:r>
              <a:rPr lang="fr-FR" sz="1200" dirty="0" err="1"/>
              <a:t>different</a:t>
            </a:r>
            <a:r>
              <a:rPr lang="fr-FR" sz="1200" dirty="0"/>
              <a:t> silicium (</a:t>
            </a:r>
            <a:r>
              <a:rPr lang="fr-FR" sz="1200" dirty="0" err="1"/>
              <a:t>with</a:t>
            </a:r>
            <a:r>
              <a:rPr lang="fr-FR" sz="1200" dirty="0"/>
              <a:t> a </a:t>
            </a:r>
            <a:r>
              <a:rPr lang="fr-FR" sz="1200" dirty="0" err="1"/>
              <a:t>different</a:t>
            </a:r>
            <a:r>
              <a:rPr lang="fr-FR" sz="1200" dirty="0"/>
              <a:t> </a:t>
            </a:r>
            <a:r>
              <a:rPr lang="fr-FR" sz="1200" dirty="0" err="1"/>
              <a:t>refraction</a:t>
            </a:r>
            <a:r>
              <a:rPr lang="fr-FR" sz="1200" dirty="0"/>
              <a:t> index </a:t>
            </a:r>
            <a:r>
              <a:rPr lang="fr-FR" sz="1200" dirty="0" err="1"/>
              <a:t>including</a:t>
            </a:r>
            <a:r>
              <a:rPr lang="fr-FR" sz="1200" dirty="0"/>
              <a:t> for instance phosphore or germanium).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The fibre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finally</a:t>
            </a:r>
            <a:r>
              <a:rPr lang="fr-FR" sz="1200" dirty="0"/>
              <a:t> </a:t>
            </a:r>
            <a:r>
              <a:rPr lang="fr-FR" sz="1200" dirty="0" err="1"/>
              <a:t>polished</a:t>
            </a:r>
            <a:r>
              <a:rPr lang="fr-FR" sz="1200" dirty="0"/>
              <a:t> to </a:t>
            </a:r>
            <a:r>
              <a:rPr lang="fr-FR" sz="1200" dirty="0" err="1"/>
              <a:t>prevent</a:t>
            </a:r>
            <a:r>
              <a:rPr lang="fr-FR" sz="1200" dirty="0"/>
              <a:t> incorrect </a:t>
            </a:r>
            <a:r>
              <a:rPr lang="fr-FR" sz="1200" dirty="0" err="1"/>
              <a:t>reflections</a:t>
            </a:r>
            <a:r>
              <a:rPr lang="fr-FR" sz="1200" dirty="0"/>
              <a:t>.</a:t>
            </a:r>
          </a:p>
          <a:p>
            <a:pPr lvl="2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14876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712" y="987574"/>
            <a:ext cx="6858286" cy="1188889"/>
          </a:xfrm>
        </p:spPr>
        <p:txBody>
          <a:bodyPr/>
          <a:lstStyle/>
          <a:p>
            <a:r>
              <a:rPr lang="fr-FR" sz="1400" dirty="0"/>
              <a:t>The fibre </a:t>
            </a:r>
            <a:r>
              <a:rPr lang="fr-FR" sz="1400" dirty="0" err="1"/>
              <a:t>itself</a:t>
            </a:r>
            <a:endParaRPr lang="fr-FR" sz="1400" dirty="0"/>
          </a:p>
          <a:p>
            <a:pPr lvl="1"/>
            <a:r>
              <a:rPr lang="fr-FR" sz="1200" dirty="0" err="1"/>
              <a:t>Core</a:t>
            </a:r>
            <a:r>
              <a:rPr lang="fr-FR" sz="1200" dirty="0"/>
              <a:t> : 	~10 µm</a:t>
            </a:r>
          </a:p>
          <a:p>
            <a:pPr lvl="1"/>
            <a:r>
              <a:rPr lang="fr-FR" sz="1200" dirty="0" err="1"/>
              <a:t>Coating</a:t>
            </a:r>
            <a:r>
              <a:rPr lang="fr-FR" sz="1200" dirty="0"/>
              <a:t> :	~100-150 µm</a:t>
            </a:r>
          </a:p>
          <a:p>
            <a:pPr lvl="2"/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Optical fibre </a:t>
            </a:r>
            <a:r>
              <a:rPr lang="fr-FR" dirty="0" err="1"/>
              <a:t>typical</a:t>
            </a:r>
            <a:r>
              <a:rPr lang="fr-FR" dirty="0"/>
              <a:t> values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77F80AC-50FB-46F3-AC90-8BF92B4B9FAF}"/>
              </a:ext>
            </a:extLst>
          </p:cNvPr>
          <p:cNvSpPr txBox="1">
            <a:spLocks/>
          </p:cNvSpPr>
          <p:nvPr/>
        </p:nvSpPr>
        <p:spPr bwMode="gray">
          <a:xfrm>
            <a:off x="557999" y="2355726"/>
            <a:ext cx="5742193" cy="2232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Cable</a:t>
            </a:r>
          </a:p>
          <a:p>
            <a:pPr lvl="1"/>
            <a:r>
              <a:rPr lang="fr-FR" sz="1200" dirty="0" err="1"/>
              <a:t>Typical</a:t>
            </a:r>
            <a:r>
              <a:rPr lang="fr-FR" sz="1200" dirty="0"/>
              <a:t> </a:t>
            </a:r>
            <a:r>
              <a:rPr lang="fr-FR" sz="1200" dirty="0" err="1"/>
              <a:t>number</a:t>
            </a:r>
            <a:r>
              <a:rPr lang="fr-FR" sz="1200" dirty="0"/>
              <a:t> of fibres in a </a:t>
            </a:r>
            <a:r>
              <a:rPr lang="fr-FR" sz="1200" dirty="0" err="1"/>
              <a:t>cable</a:t>
            </a:r>
            <a:r>
              <a:rPr lang="fr-FR" sz="1200" dirty="0"/>
              <a:t> varies </a:t>
            </a:r>
            <a:r>
              <a:rPr lang="fr-FR" sz="1200" dirty="0" err="1"/>
              <a:t>depending</a:t>
            </a:r>
            <a:r>
              <a:rPr lang="fr-FR" sz="1200" dirty="0"/>
              <a:t> on the use</a:t>
            </a:r>
          </a:p>
          <a:p>
            <a:pPr marL="125413" lvl="2" indent="-125413"/>
            <a:r>
              <a:rPr lang="fr-FR" sz="1200" dirty="0"/>
              <a:t>Few fibres for local use in an office or home</a:t>
            </a:r>
          </a:p>
          <a:p>
            <a:pPr marL="125413" lvl="2" indent="-125413"/>
            <a:r>
              <a:rPr lang="fr-FR" sz="1200" dirty="0" err="1"/>
              <a:t>Dozen</a:t>
            </a:r>
            <a:r>
              <a:rPr lang="fr-FR" sz="1200" dirty="0"/>
              <a:t> to few </a:t>
            </a:r>
            <a:r>
              <a:rPr lang="fr-FR" sz="1200" dirty="0" err="1"/>
              <a:t>dozen</a:t>
            </a:r>
            <a:r>
              <a:rPr lang="fr-FR" sz="1200" dirty="0"/>
              <a:t> of fibres for </a:t>
            </a:r>
            <a:r>
              <a:rPr lang="fr-FR" sz="1200" dirty="0" err="1"/>
              <a:t>collecting</a:t>
            </a:r>
            <a:r>
              <a:rPr lang="fr-FR" sz="1200" dirty="0"/>
              <a:t> trafic or </a:t>
            </a:r>
            <a:r>
              <a:rPr lang="fr-FR" sz="1200" dirty="0" err="1"/>
              <a:t>submarine</a:t>
            </a:r>
            <a:r>
              <a:rPr lang="fr-FR" sz="1200" dirty="0"/>
              <a:t> </a:t>
            </a:r>
            <a:r>
              <a:rPr lang="fr-FR" sz="1200" dirty="0" err="1"/>
              <a:t>cables</a:t>
            </a:r>
            <a:endParaRPr lang="fr-FR" sz="1200" dirty="0"/>
          </a:p>
          <a:p>
            <a:pPr marL="125413" lvl="2" indent="-125413"/>
            <a:r>
              <a:rPr lang="fr-FR" sz="1200" dirty="0" err="1"/>
              <a:t>Hundreed</a:t>
            </a:r>
            <a:r>
              <a:rPr lang="fr-FR" sz="1200" dirty="0"/>
              <a:t> of fibres for backbone / </a:t>
            </a:r>
            <a:r>
              <a:rPr lang="fr-FR" sz="1200" dirty="0" err="1"/>
              <a:t>agregation</a:t>
            </a:r>
            <a:r>
              <a:rPr lang="fr-FR" sz="1200" dirty="0"/>
              <a:t> </a:t>
            </a:r>
            <a:r>
              <a:rPr lang="fr-FR" sz="1200" dirty="0" err="1"/>
              <a:t>cables</a:t>
            </a:r>
            <a:endParaRPr lang="fr-FR" sz="1200" dirty="0"/>
          </a:p>
          <a:p>
            <a:pPr marL="125413" lvl="2" indent="-125413"/>
            <a:r>
              <a:rPr lang="fr-FR" sz="1200" dirty="0"/>
              <a:t>… </a:t>
            </a:r>
            <a:r>
              <a:rPr lang="fr-FR" sz="1200" dirty="0" err="1"/>
              <a:t>some</a:t>
            </a:r>
            <a:r>
              <a:rPr lang="fr-FR" sz="1200" dirty="0"/>
              <a:t> cases of </a:t>
            </a:r>
            <a:r>
              <a:rPr lang="fr-FR" sz="1200" dirty="0" err="1"/>
              <a:t>thousands</a:t>
            </a:r>
            <a:r>
              <a:rPr lang="fr-FR" sz="1200" dirty="0"/>
              <a:t> of fibres for datacenter </a:t>
            </a:r>
            <a:r>
              <a:rPr lang="fr-FR" sz="1200" dirty="0" err="1"/>
              <a:t>connection</a:t>
            </a:r>
            <a:r>
              <a:rPr lang="fr-FR" sz="1200" dirty="0"/>
              <a:t> (</a:t>
            </a:r>
            <a:r>
              <a:rPr lang="fr-FR" sz="1200" dirty="0" err="1"/>
              <a:t>quite</a:t>
            </a:r>
            <a:r>
              <a:rPr lang="fr-FR" sz="1200" dirty="0"/>
              <a:t> </a:t>
            </a:r>
            <a:r>
              <a:rPr lang="fr-FR" sz="1200" dirty="0" err="1"/>
              <a:t>often</a:t>
            </a:r>
            <a:r>
              <a:rPr lang="fr-FR" sz="1200" dirty="0"/>
              <a:t> </a:t>
            </a:r>
            <a:r>
              <a:rPr lang="fr-FR" sz="1200" dirty="0" err="1"/>
              <a:t>preference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given</a:t>
            </a:r>
            <a:r>
              <a:rPr lang="fr-FR" sz="1200" dirty="0"/>
              <a:t> to </a:t>
            </a:r>
            <a:r>
              <a:rPr lang="fr-FR" sz="1200" dirty="0" err="1"/>
              <a:t>multiplying</a:t>
            </a:r>
            <a:r>
              <a:rPr lang="fr-FR" sz="1200" dirty="0"/>
              <a:t> </a:t>
            </a:r>
            <a:r>
              <a:rPr lang="fr-FR" sz="1200" dirty="0" err="1"/>
              <a:t>cables</a:t>
            </a:r>
            <a:r>
              <a:rPr lang="fr-FR" sz="1200" dirty="0"/>
              <a:t> </a:t>
            </a:r>
            <a:r>
              <a:rPr lang="fr-FR" sz="1200" dirty="0" err="1"/>
              <a:t>rather</a:t>
            </a:r>
            <a:r>
              <a:rPr lang="fr-FR" sz="1200" dirty="0"/>
              <a:t> </a:t>
            </a:r>
            <a:r>
              <a:rPr lang="fr-FR" sz="1200" dirty="0" err="1"/>
              <a:t>than</a:t>
            </a:r>
            <a:r>
              <a:rPr lang="fr-FR" sz="1200" dirty="0"/>
              <a:t> </a:t>
            </a:r>
            <a:r>
              <a:rPr lang="fr-FR" sz="1200" dirty="0" err="1"/>
              <a:t>concentrating</a:t>
            </a:r>
            <a:r>
              <a:rPr lang="fr-FR" sz="1200" dirty="0"/>
              <a:t> fibres on a single </a:t>
            </a:r>
            <a:r>
              <a:rPr lang="fr-FR" sz="1200" dirty="0" err="1"/>
              <a:t>cable</a:t>
            </a:r>
            <a:r>
              <a:rPr lang="fr-FR" sz="1200" dirty="0"/>
              <a:t>)</a:t>
            </a:r>
          </a:p>
          <a:p>
            <a:pPr lvl="2"/>
            <a:endParaRPr lang="fr-FR" sz="1200" dirty="0"/>
          </a:p>
          <a:p>
            <a:pPr lvl="1"/>
            <a:r>
              <a:rPr lang="fr-FR" sz="1200" dirty="0" err="1"/>
              <a:t>Typical</a:t>
            </a:r>
            <a:r>
              <a:rPr lang="fr-FR" sz="1200" dirty="0"/>
              <a:t> </a:t>
            </a:r>
            <a:r>
              <a:rPr lang="fr-FR" sz="1200" dirty="0" err="1"/>
              <a:t>cable</a:t>
            </a:r>
            <a:r>
              <a:rPr lang="fr-FR" sz="1200" dirty="0"/>
              <a:t> section :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less</a:t>
            </a:r>
            <a:r>
              <a:rPr lang="fr-FR" sz="1200" dirty="0"/>
              <a:t> </a:t>
            </a:r>
            <a:r>
              <a:rPr lang="fr-FR" sz="1200" dirty="0" err="1"/>
              <a:t>than</a:t>
            </a:r>
            <a:r>
              <a:rPr lang="fr-FR" sz="1200" dirty="0"/>
              <a:t> a mm to few cm</a:t>
            </a:r>
          </a:p>
          <a:p>
            <a:pPr lvl="1"/>
            <a:r>
              <a:rPr lang="fr-FR" sz="1200" dirty="0"/>
              <a:t>… </a:t>
            </a:r>
            <a:r>
              <a:rPr lang="fr-FR" sz="1200" dirty="0" err="1"/>
              <a:t>with</a:t>
            </a:r>
            <a:r>
              <a:rPr lang="fr-FR" sz="1200" dirty="0"/>
              <a:t> a </a:t>
            </a:r>
            <a:r>
              <a:rPr lang="fr-FR" sz="1200" dirty="0" err="1"/>
              <a:t>strong</a:t>
            </a:r>
            <a:r>
              <a:rPr lang="fr-FR" sz="1200" dirty="0"/>
              <a:t> impact on the </a:t>
            </a:r>
            <a:r>
              <a:rPr lang="fr-FR" sz="1200" dirty="0" err="1"/>
              <a:t>capability</a:t>
            </a:r>
            <a:r>
              <a:rPr lang="fr-FR" sz="1200" dirty="0"/>
              <a:t> to </a:t>
            </a:r>
            <a:r>
              <a:rPr lang="fr-FR" sz="1200" dirty="0" err="1"/>
              <a:t>get</a:t>
            </a:r>
            <a:r>
              <a:rPr lang="fr-FR" sz="1200" dirty="0"/>
              <a:t> </a:t>
            </a:r>
            <a:r>
              <a:rPr lang="fr-FR" sz="1200" dirty="0" err="1"/>
              <a:t>into</a:t>
            </a:r>
            <a:r>
              <a:rPr lang="fr-FR" sz="1200" dirty="0"/>
              <a:t> </a:t>
            </a:r>
            <a:r>
              <a:rPr lang="fr-FR" sz="1200" dirty="0" err="1"/>
              <a:t>existing</a:t>
            </a:r>
            <a:r>
              <a:rPr lang="fr-FR" sz="1200" dirty="0"/>
              <a:t> </a:t>
            </a:r>
            <a:r>
              <a:rPr lang="fr-FR" sz="1200" dirty="0" err="1"/>
              <a:t>ducts</a:t>
            </a:r>
            <a:r>
              <a:rPr lang="fr-FR" sz="1200" dirty="0"/>
              <a:t> in dense areas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20CB0F-775B-4C1C-8B98-40BD8BB7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373" y="913858"/>
            <a:ext cx="3035829" cy="1707654"/>
          </a:xfrm>
          <a:prstGeom prst="rect">
            <a:avLst/>
          </a:prstGeom>
        </p:spPr>
      </p:pic>
      <p:pic>
        <p:nvPicPr>
          <p:cNvPr id="11" name="Image 10" descr="Une image contenant instrument d’écriture, stationnaire, crayon&#10;&#10;Description générée automatiquement">
            <a:extLst>
              <a:ext uri="{FF2B5EF4-FFF2-40B4-BE49-F238E27FC236}">
                <a16:creationId xmlns:a16="http://schemas.microsoft.com/office/drawing/2014/main" id="{814C5F6A-7E29-4B41-902E-E7BECDDC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17" y="2942525"/>
            <a:ext cx="3102683" cy="2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9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Fibre</a:t>
            </a:r>
            <a:br>
              <a:rPr lang="fr-FR" dirty="0"/>
            </a:br>
            <a:r>
              <a:rPr lang="fr-FR" dirty="0" err="1"/>
              <a:t>Different</a:t>
            </a:r>
            <a:r>
              <a:rPr lang="fr-FR" dirty="0"/>
              <a:t> types of fibre / </a:t>
            </a:r>
            <a:r>
              <a:rPr lang="fr-FR" dirty="0" err="1"/>
              <a:t>cables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971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8280400" cy="3566393"/>
          </a:xfrm>
        </p:spPr>
        <p:txBody>
          <a:bodyPr/>
          <a:lstStyle/>
          <a:p>
            <a:r>
              <a:rPr lang="fr-FR" dirty="0" err="1"/>
              <a:t>Principle</a:t>
            </a:r>
            <a:r>
              <a:rPr lang="fr-FR" dirty="0"/>
              <a:t> of </a:t>
            </a:r>
            <a:r>
              <a:rPr lang="fr-FR" dirty="0" err="1"/>
              <a:t>wave</a:t>
            </a:r>
            <a:r>
              <a:rPr lang="fr-FR" dirty="0"/>
              <a:t> propagation in Optical Fibre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Reflexion</a:t>
            </a:r>
            <a:r>
              <a:rPr lang="fr-FR" dirty="0"/>
              <a:t> and </a:t>
            </a:r>
            <a:r>
              <a:rPr lang="fr-FR" dirty="0" err="1"/>
              <a:t>refraction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to guide the signal in the </a:t>
            </a:r>
            <a:r>
              <a:rPr lang="fr-FR" dirty="0" err="1"/>
              <a:t>fiber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principle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To cancel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refracted</a:t>
            </a:r>
            <a:r>
              <a:rPr lang="fr-FR" dirty="0"/>
              <a:t> ray</a:t>
            </a:r>
          </a:p>
          <a:p>
            <a:pPr lvl="2"/>
            <a:r>
              <a:rPr lang="fr-FR" dirty="0"/>
              <a:t>To maximise the </a:t>
            </a:r>
            <a:r>
              <a:rPr lang="fr-FR" dirty="0" err="1"/>
              <a:t>reflexion</a:t>
            </a:r>
            <a:r>
              <a:rPr lang="fr-FR" dirty="0"/>
              <a:t> and </a:t>
            </a:r>
            <a:r>
              <a:rPr lang="fr-FR" dirty="0" err="1"/>
              <a:t>therefore</a:t>
            </a:r>
            <a:r>
              <a:rPr lang="fr-FR" dirty="0"/>
              <a:t> to maximise the </a:t>
            </a:r>
            <a:r>
              <a:rPr lang="fr-FR" dirty="0" err="1"/>
              <a:t>transmitted</a:t>
            </a:r>
            <a:r>
              <a:rPr lang="fr-FR" dirty="0"/>
              <a:t> signal </a:t>
            </a:r>
            <a:r>
              <a:rPr lang="fr-FR" dirty="0" err="1"/>
              <a:t>energy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objective, a </a:t>
            </a:r>
            <a:r>
              <a:rPr lang="fr-FR" dirty="0" err="1"/>
              <a:t>fiber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of multiple </a:t>
            </a:r>
            <a:r>
              <a:rPr lang="fr-FR" dirty="0" err="1"/>
              <a:t>layers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A </a:t>
            </a:r>
            <a:r>
              <a:rPr lang="fr-FR" dirty="0" err="1"/>
              <a:t>core</a:t>
            </a:r>
            <a:r>
              <a:rPr lang="fr-FR" dirty="0"/>
              <a:t> made of silicium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refraction</a:t>
            </a:r>
            <a:r>
              <a:rPr lang="fr-FR" dirty="0"/>
              <a:t> index</a:t>
            </a:r>
          </a:p>
          <a:p>
            <a:pPr lvl="2"/>
            <a:r>
              <a:rPr lang="fr-FR" dirty="0"/>
              <a:t>A </a:t>
            </a:r>
            <a:r>
              <a:rPr lang="fr-FR" dirty="0" err="1"/>
              <a:t>coating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refraction</a:t>
            </a:r>
            <a:r>
              <a:rPr lang="fr-FR" dirty="0"/>
              <a:t> index</a:t>
            </a:r>
          </a:p>
          <a:p>
            <a:pPr lvl="2"/>
            <a:r>
              <a:rPr lang="fr-FR" dirty="0"/>
              <a:t>A jacket to </a:t>
            </a:r>
            <a:r>
              <a:rPr lang="fr-FR" dirty="0" err="1"/>
              <a:t>protect</a:t>
            </a:r>
            <a:r>
              <a:rPr lang="fr-FR" dirty="0"/>
              <a:t> the </a:t>
            </a:r>
            <a:r>
              <a:rPr lang="fr-FR" dirty="0" err="1"/>
              <a:t>fiber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outside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coating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at </a:t>
            </a:r>
            <a:r>
              <a:rPr lang="fr-FR" dirty="0" err="1"/>
              <a:t>containing</a:t>
            </a:r>
            <a:r>
              <a:rPr lang="fr-FR" dirty="0"/>
              <a:t> the signal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dirty="0"/>
              <a:t>of the </a:t>
            </a:r>
            <a:r>
              <a:rPr lang="fr-FR" dirty="0" err="1"/>
              <a:t>fiber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32048"/>
          </a:xfrm>
        </p:spPr>
        <p:txBody>
          <a:bodyPr/>
          <a:lstStyle/>
          <a:p>
            <a:r>
              <a:rPr lang="fr-FR" dirty="0"/>
              <a:t>Application of </a:t>
            </a:r>
            <a:r>
              <a:rPr lang="fr-FR" dirty="0" err="1"/>
              <a:t>refraction</a:t>
            </a:r>
            <a:r>
              <a:rPr lang="fr-FR" dirty="0"/>
              <a:t> to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39B722-E0CF-448B-B262-1614D4BC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775351"/>
            <a:ext cx="4139952" cy="19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6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203598"/>
            <a:ext cx="5094121" cy="2952328"/>
          </a:xfrm>
        </p:spPr>
        <p:txBody>
          <a:bodyPr/>
          <a:lstStyle/>
          <a:p>
            <a:r>
              <a:rPr lang="fr-FR" sz="1400" dirty="0"/>
              <a:t>Optical fibre: single/Monomode</a:t>
            </a:r>
          </a:p>
          <a:p>
            <a:pPr lvl="1"/>
            <a:r>
              <a:rPr lang="fr-FR" sz="1200" dirty="0" err="1"/>
              <a:t>Reduced</a:t>
            </a:r>
            <a:r>
              <a:rPr lang="fr-FR" sz="1200" dirty="0"/>
              <a:t> size </a:t>
            </a:r>
            <a:r>
              <a:rPr lang="fr-FR" sz="1200" dirty="0" err="1"/>
              <a:t>core</a:t>
            </a:r>
            <a:r>
              <a:rPr lang="fr-FR" sz="1200" dirty="0"/>
              <a:t> </a:t>
            </a:r>
            <a:r>
              <a:rPr lang="fr-FR" sz="1200" dirty="0" err="1"/>
              <a:t>allowing</a:t>
            </a:r>
            <a:r>
              <a:rPr lang="fr-FR" sz="1200" dirty="0"/>
              <a:t> signal propagation straight</a:t>
            </a:r>
          </a:p>
          <a:p>
            <a:pPr lvl="1"/>
            <a:r>
              <a:rPr lang="fr-FR" sz="1200" dirty="0"/>
              <a:t>in the fibre</a:t>
            </a:r>
          </a:p>
          <a:p>
            <a:pPr lvl="1"/>
            <a:r>
              <a:rPr lang="fr-FR" sz="1200" dirty="0"/>
              <a:t>One </a:t>
            </a:r>
            <a:r>
              <a:rPr lang="fr-FR" sz="1200" dirty="0" err="1"/>
              <a:t>only</a:t>
            </a:r>
            <a:r>
              <a:rPr lang="fr-FR" sz="1200" dirty="0"/>
              <a:t> </a:t>
            </a:r>
            <a:r>
              <a:rPr lang="fr-FR" sz="1200" dirty="0" err="1"/>
              <a:t>wavelength</a:t>
            </a:r>
            <a:r>
              <a:rPr lang="fr-FR" sz="1200" dirty="0"/>
              <a:t> at a time, </a:t>
            </a:r>
            <a:r>
              <a:rPr lang="fr-FR" sz="1200" dirty="0" err="1"/>
              <a:t>therefore</a:t>
            </a:r>
            <a:r>
              <a:rPr lang="fr-FR" sz="1200" dirty="0"/>
              <a:t> no </a:t>
            </a:r>
            <a:r>
              <a:rPr lang="fr-FR" sz="1200" dirty="0" err="1"/>
              <a:t>interference</a:t>
            </a:r>
            <a:endParaRPr lang="fr-FR" sz="1200" dirty="0"/>
          </a:p>
          <a:p>
            <a:pPr lvl="1"/>
            <a:r>
              <a:rPr lang="fr-FR" sz="1200" dirty="0" err="1"/>
              <a:t>Optimized</a:t>
            </a:r>
            <a:r>
              <a:rPr lang="fr-FR" sz="1200" dirty="0"/>
              <a:t> for long </a:t>
            </a:r>
            <a:r>
              <a:rPr lang="fr-FR" sz="1200" dirty="0" err="1"/>
              <a:t>haul</a:t>
            </a:r>
            <a:r>
              <a:rPr lang="fr-FR" sz="1200" dirty="0"/>
              <a:t> and </a:t>
            </a:r>
            <a:r>
              <a:rPr lang="fr-FR" sz="1200" dirty="0" err="1"/>
              <a:t>capacity</a:t>
            </a:r>
            <a:endParaRPr lang="fr-FR" sz="1200" dirty="0"/>
          </a:p>
          <a:p>
            <a:pPr lvl="1"/>
            <a:endParaRPr lang="fr-FR" sz="1200" dirty="0"/>
          </a:p>
          <a:p>
            <a:r>
              <a:rPr lang="fr-FR" sz="1400" dirty="0"/>
              <a:t>Optical fibre : Multimode</a:t>
            </a:r>
          </a:p>
          <a:p>
            <a:pPr lvl="1"/>
            <a:r>
              <a:rPr lang="fr-FR" sz="1200" dirty="0"/>
              <a:t>Multiple </a:t>
            </a:r>
            <a:r>
              <a:rPr lang="fr-FR" sz="1200" dirty="0" err="1"/>
              <a:t>waves</a:t>
            </a:r>
            <a:r>
              <a:rPr lang="fr-FR" sz="1200" dirty="0"/>
              <a:t> can </a:t>
            </a:r>
            <a:r>
              <a:rPr lang="fr-FR" sz="1200" dirty="0" err="1"/>
              <a:t>coexist</a:t>
            </a:r>
            <a:endParaRPr lang="fr-FR" sz="1200" dirty="0"/>
          </a:p>
          <a:p>
            <a:pPr lvl="1"/>
            <a:r>
              <a:rPr lang="fr-FR" sz="1200" dirty="0" err="1"/>
              <a:t>Attenuation</a:t>
            </a:r>
            <a:r>
              <a:rPr lang="fr-FR" sz="1200" dirty="0"/>
              <a:t> has to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managed</a:t>
            </a:r>
            <a:r>
              <a:rPr lang="fr-FR" sz="1200" dirty="0"/>
              <a:t> over long distances</a:t>
            </a:r>
          </a:p>
          <a:p>
            <a:endParaRPr lang="fr-FR" sz="1400" dirty="0"/>
          </a:p>
          <a:p>
            <a:r>
              <a:rPr lang="fr-FR" sz="1400" dirty="0"/>
              <a:t>The </a:t>
            </a:r>
            <a:r>
              <a:rPr lang="fr-FR" sz="1400" dirty="0" err="1"/>
              <a:t>other</a:t>
            </a:r>
            <a:r>
              <a:rPr lang="fr-FR" sz="1400" dirty="0"/>
              <a:t> </a:t>
            </a:r>
            <a:r>
              <a:rPr lang="fr-FR" sz="1400" dirty="0" err="1"/>
              <a:t>evolution</a:t>
            </a:r>
            <a:r>
              <a:rPr lang="fr-FR" sz="1400" dirty="0"/>
              <a:t> to high rates : </a:t>
            </a:r>
            <a:r>
              <a:rPr lang="fr-FR" sz="1400" dirty="0" err="1"/>
              <a:t>Multiplexing</a:t>
            </a:r>
            <a:r>
              <a:rPr lang="fr-FR" sz="1400" dirty="0"/>
              <a:t> and Digital signal management</a:t>
            </a:r>
          </a:p>
          <a:p>
            <a:pPr lvl="1"/>
            <a:r>
              <a:rPr lang="fr-FR" sz="1200" dirty="0"/>
              <a:t>EDFA, WDM</a:t>
            </a:r>
          </a:p>
          <a:p>
            <a:pPr lvl="1"/>
            <a:r>
              <a:rPr lang="fr-FR" sz="1200" dirty="0" err="1"/>
              <a:t>Coherent</a:t>
            </a:r>
            <a:r>
              <a:rPr lang="fr-FR" sz="1200" dirty="0"/>
              <a:t> </a:t>
            </a:r>
            <a:r>
              <a:rPr lang="fr-FR" sz="1200" dirty="0" err="1"/>
              <a:t>detection</a:t>
            </a:r>
            <a:endParaRPr lang="fr-FR" sz="1200" dirty="0"/>
          </a:p>
          <a:p>
            <a:pPr lvl="1"/>
            <a:r>
              <a:rPr lang="fr-FR" sz="1200" dirty="0"/>
              <a:t>Digital Signal </a:t>
            </a:r>
            <a:r>
              <a:rPr lang="fr-FR" sz="1200" dirty="0" err="1"/>
              <a:t>processing</a:t>
            </a:r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Optical fibre,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evolution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B2F469-E585-4700-B149-E3680DBE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33" y="987574"/>
            <a:ext cx="3016374" cy="11696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914291-3593-443D-8CA2-D46F9BA0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08" y="2275726"/>
            <a:ext cx="3095691" cy="1016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4742CE-6208-494C-86AD-79271C49AD65}"/>
              </a:ext>
            </a:extLst>
          </p:cNvPr>
          <p:cNvSpPr/>
          <p:nvPr/>
        </p:nvSpPr>
        <p:spPr>
          <a:xfrm>
            <a:off x="2286000" y="44213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Optical </a:t>
            </a:r>
            <a:r>
              <a:rPr lang="en-US" sz="1600" dirty="0" err="1"/>
              <a:t>fibre</a:t>
            </a:r>
            <a:r>
              <a:rPr lang="en-US" sz="1600" dirty="0"/>
              <a:t> in telecommunication is massively</a:t>
            </a:r>
            <a:br>
              <a:rPr lang="en-US" sz="1600" dirty="0"/>
            </a:br>
            <a:r>
              <a:rPr lang="en-US" sz="1600" dirty="0"/>
              <a:t>single mode </a:t>
            </a:r>
            <a:r>
              <a:rPr lang="en-US" sz="1600" dirty="0" err="1"/>
              <a:t>fibre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551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</a:t>
            </a:r>
            <a:r>
              <a:rPr lang="fr-FR" dirty="0" err="1"/>
              <a:t>general</a:t>
            </a:r>
            <a:r>
              <a:rPr lang="fr-FR" dirty="0"/>
              <a:t> objective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91630"/>
            <a:ext cx="8280000" cy="3024469"/>
          </a:xfrm>
        </p:spPr>
        <p:txBody>
          <a:bodyPr/>
          <a:lstStyle/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Get a panorama of Optical Fibre and networks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Optical Fibre characteristics and advantages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Technologies around Optical Fibre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Other components of optical fibre networks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How to design high rates optical fibre networks</a:t>
            </a:r>
          </a:p>
          <a:p>
            <a:pPr lvl="1"/>
            <a:r>
              <a:rPr lang="en-GB" dirty="0"/>
              <a:t>Existing architecture of Optical Fibre networks (FTTH, FTTA, FTTO…)</a:t>
            </a:r>
          </a:p>
          <a:p>
            <a:pPr lvl="1"/>
            <a:r>
              <a:rPr lang="en-GB" dirty="0"/>
              <a:t>Designing a network</a:t>
            </a:r>
          </a:p>
          <a:p>
            <a:pPr lvl="1"/>
            <a:r>
              <a:rPr lang="en-GB" dirty="0"/>
              <a:t>Deployment constraints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High rate networks trends to future</a:t>
            </a:r>
          </a:p>
          <a:p>
            <a:pPr lvl="1"/>
            <a:endParaRPr lang="en-GB" dirty="0">
              <a:solidFill>
                <a:srgbClr val="2546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4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059582"/>
            <a:ext cx="8280400" cy="3566393"/>
          </a:xfrm>
        </p:spPr>
        <p:txBody>
          <a:bodyPr/>
          <a:lstStyle/>
          <a:p>
            <a:r>
              <a:rPr lang="fr-FR" dirty="0" err="1"/>
              <a:t>Principle</a:t>
            </a:r>
            <a:r>
              <a:rPr lang="fr-FR" dirty="0"/>
              <a:t> of </a:t>
            </a:r>
            <a:r>
              <a:rPr lang="fr-FR" dirty="0" err="1"/>
              <a:t>wave</a:t>
            </a:r>
            <a:r>
              <a:rPr lang="fr-FR" dirty="0"/>
              <a:t> propagation in Optical Fibre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Reflexion</a:t>
            </a:r>
            <a:r>
              <a:rPr lang="fr-FR" dirty="0"/>
              <a:t> and </a:t>
            </a:r>
            <a:r>
              <a:rPr lang="fr-FR" dirty="0" err="1"/>
              <a:t>refraction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to guide the signal in the </a:t>
            </a:r>
            <a:r>
              <a:rPr lang="fr-FR" dirty="0" err="1"/>
              <a:t>fiber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principle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To cancel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refracted</a:t>
            </a:r>
            <a:r>
              <a:rPr lang="fr-FR" dirty="0"/>
              <a:t> ray</a:t>
            </a:r>
          </a:p>
          <a:p>
            <a:pPr lvl="2"/>
            <a:r>
              <a:rPr lang="fr-FR" dirty="0"/>
              <a:t>To maximise the </a:t>
            </a:r>
            <a:r>
              <a:rPr lang="fr-FR" dirty="0" err="1"/>
              <a:t>reflexion</a:t>
            </a:r>
            <a:r>
              <a:rPr lang="fr-FR" dirty="0"/>
              <a:t> and </a:t>
            </a:r>
            <a:r>
              <a:rPr lang="fr-FR" dirty="0" err="1"/>
              <a:t>therefore</a:t>
            </a:r>
            <a:r>
              <a:rPr lang="fr-FR" dirty="0"/>
              <a:t> to maximise the </a:t>
            </a:r>
            <a:r>
              <a:rPr lang="fr-FR" dirty="0" err="1"/>
              <a:t>transmitted</a:t>
            </a:r>
            <a:r>
              <a:rPr lang="fr-FR" dirty="0"/>
              <a:t> signal </a:t>
            </a:r>
            <a:r>
              <a:rPr lang="fr-FR" dirty="0" err="1"/>
              <a:t>energy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objective, a </a:t>
            </a:r>
            <a:r>
              <a:rPr lang="fr-FR" dirty="0" err="1"/>
              <a:t>fiber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of multiple </a:t>
            </a:r>
            <a:r>
              <a:rPr lang="fr-FR" dirty="0" err="1"/>
              <a:t>layers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A </a:t>
            </a:r>
            <a:r>
              <a:rPr lang="fr-FR" dirty="0" err="1"/>
              <a:t>core</a:t>
            </a:r>
            <a:r>
              <a:rPr lang="fr-FR" dirty="0"/>
              <a:t> made of silicium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refraction</a:t>
            </a:r>
            <a:r>
              <a:rPr lang="fr-FR" dirty="0"/>
              <a:t> index</a:t>
            </a:r>
          </a:p>
          <a:p>
            <a:pPr lvl="2"/>
            <a:r>
              <a:rPr lang="fr-FR" dirty="0"/>
              <a:t>A </a:t>
            </a:r>
            <a:r>
              <a:rPr lang="fr-FR" dirty="0" err="1"/>
              <a:t>coating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refraction</a:t>
            </a:r>
            <a:r>
              <a:rPr lang="fr-FR" dirty="0"/>
              <a:t> index</a:t>
            </a:r>
          </a:p>
          <a:p>
            <a:pPr lvl="2"/>
            <a:r>
              <a:rPr lang="fr-FR" dirty="0"/>
              <a:t>A jacket to </a:t>
            </a:r>
            <a:r>
              <a:rPr lang="fr-FR" dirty="0" err="1"/>
              <a:t>protect</a:t>
            </a:r>
            <a:r>
              <a:rPr lang="fr-FR" dirty="0"/>
              <a:t> the </a:t>
            </a:r>
            <a:r>
              <a:rPr lang="fr-FR" dirty="0" err="1"/>
              <a:t>fiber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outside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coating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at </a:t>
            </a:r>
            <a:r>
              <a:rPr lang="fr-FR" dirty="0" err="1"/>
              <a:t>containing</a:t>
            </a:r>
            <a:r>
              <a:rPr lang="fr-FR" dirty="0"/>
              <a:t> the signal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core</a:t>
            </a:r>
            <a:br>
              <a:rPr lang="fr-FR" dirty="0"/>
            </a:br>
            <a:r>
              <a:rPr lang="fr-FR" dirty="0"/>
              <a:t>of the </a:t>
            </a:r>
            <a:r>
              <a:rPr lang="fr-FR" dirty="0" err="1"/>
              <a:t>fiber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32048"/>
          </a:xfrm>
        </p:spPr>
        <p:txBody>
          <a:bodyPr/>
          <a:lstStyle/>
          <a:p>
            <a:r>
              <a:rPr lang="fr-FR" dirty="0"/>
              <a:t>Limits of </a:t>
            </a:r>
            <a:r>
              <a:rPr lang="fr-FR" dirty="0" err="1"/>
              <a:t>refraction</a:t>
            </a:r>
            <a:r>
              <a:rPr lang="fr-FR" dirty="0"/>
              <a:t> for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D46EF6-AF9C-4FC4-8B33-167BA46E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491179"/>
            <a:ext cx="2376264" cy="19802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7B3F31-3E68-4998-8729-E6F7881E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637803"/>
            <a:ext cx="2180861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971851"/>
            <a:ext cx="3078683" cy="3654124"/>
          </a:xfrm>
        </p:spPr>
        <p:txBody>
          <a:bodyPr/>
          <a:lstStyle/>
          <a:p>
            <a:r>
              <a:rPr lang="fr-FR" sz="1400" dirty="0"/>
              <a:t>fibre types AND </a:t>
            </a:r>
            <a:r>
              <a:rPr lang="fr-FR" sz="1400" dirty="0" err="1"/>
              <a:t>Reasons</a:t>
            </a:r>
            <a:endParaRPr lang="fr-FR" sz="1400" dirty="0"/>
          </a:p>
          <a:p>
            <a:pPr marL="450850" lvl="1" indent="-450850">
              <a:tabLst>
                <a:tab pos="450850" algn="l"/>
              </a:tabLst>
            </a:pPr>
            <a:r>
              <a:rPr lang="fr-FR" sz="1200" b="1" dirty="0"/>
              <a:t>G654</a:t>
            </a:r>
            <a:r>
              <a:rPr lang="fr-FR" sz="1200" dirty="0"/>
              <a:t>	</a:t>
            </a:r>
            <a:r>
              <a:rPr lang="fr-FR" sz="1200" dirty="0" err="1"/>
              <a:t>was</a:t>
            </a:r>
            <a:r>
              <a:rPr lang="fr-FR" sz="1200" dirty="0"/>
              <a:t> </a:t>
            </a:r>
            <a:r>
              <a:rPr lang="fr-FR" sz="1200" dirty="0" err="1"/>
              <a:t>designed</a:t>
            </a:r>
            <a:r>
              <a:rPr lang="fr-FR" sz="1200" dirty="0"/>
              <a:t> for </a:t>
            </a:r>
            <a:r>
              <a:rPr lang="fr-FR" sz="1200" dirty="0" err="1"/>
              <a:t>submarine</a:t>
            </a:r>
            <a:r>
              <a:rPr lang="fr-FR" sz="1200" dirty="0"/>
              <a:t> </a:t>
            </a:r>
            <a:r>
              <a:rPr lang="fr-FR" sz="1200" dirty="0" err="1"/>
              <a:t>cables</a:t>
            </a:r>
            <a:endParaRPr lang="fr-FR" sz="1200" dirty="0"/>
          </a:p>
          <a:p>
            <a:pPr marL="450850" lvl="1" indent="-450850"/>
            <a:r>
              <a:rPr lang="fr-FR" sz="1200" b="1" dirty="0"/>
              <a:t>G655</a:t>
            </a:r>
            <a:r>
              <a:rPr lang="fr-FR" sz="1200" dirty="0"/>
              <a:t>	an optimisation </a:t>
            </a:r>
            <a:r>
              <a:rPr lang="fr-FR" sz="1200" dirty="0" err="1"/>
              <a:t>while</a:t>
            </a:r>
            <a:r>
              <a:rPr lang="fr-FR" sz="1200" dirty="0"/>
              <a:t> WDM </a:t>
            </a:r>
            <a:r>
              <a:rPr lang="fr-FR" sz="1200" dirty="0" err="1"/>
              <a:t>was</a:t>
            </a:r>
            <a:r>
              <a:rPr lang="fr-FR" sz="1200" dirty="0"/>
              <a:t> not </a:t>
            </a:r>
            <a:r>
              <a:rPr lang="fr-FR" sz="1200" dirty="0" err="1"/>
              <a:t>existing</a:t>
            </a:r>
            <a:endParaRPr lang="fr-FR" sz="1200" dirty="0"/>
          </a:p>
          <a:p>
            <a:pPr marL="450850" lvl="1" indent="-450850"/>
            <a:r>
              <a:rPr lang="fr-FR" sz="1200" b="1" dirty="0"/>
              <a:t>G657</a:t>
            </a:r>
            <a:r>
              <a:rPr lang="fr-FR" sz="1200" dirty="0"/>
              <a:t>, </a:t>
            </a:r>
            <a:r>
              <a:rPr lang="fr-FR" sz="1200" b="1" dirty="0"/>
              <a:t>G652</a:t>
            </a:r>
          </a:p>
          <a:p>
            <a:pPr marL="450850" lvl="1" indent="-450850"/>
            <a:r>
              <a:rPr lang="fr-FR" sz="1200" dirty="0"/>
              <a:t>	The latter </a:t>
            </a:r>
            <a:r>
              <a:rPr lang="fr-FR" sz="1200" dirty="0" err="1"/>
              <a:t>is</a:t>
            </a:r>
            <a:r>
              <a:rPr lang="fr-FR" sz="1200" dirty="0"/>
              <a:t> the </a:t>
            </a:r>
            <a:r>
              <a:rPr lang="fr-FR" sz="1200" dirty="0" err="1"/>
              <a:t>evolution</a:t>
            </a:r>
            <a:r>
              <a:rPr lang="fr-FR" sz="1200" dirty="0"/>
              <a:t> of the first, </a:t>
            </a:r>
            <a:r>
              <a:rPr lang="fr-FR" sz="1200" dirty="0" err="1"/>
              <a:t>both</a:t>
            </a:r>
            <a:r>
              <a:rPr lang="fr-FR" sz="1200" dirty="0"/>
              <a:t> </a:t>
            </a:r>
            <a:r>
              <a:rPr lang="fr-FR" sz="1200" dirty="0" err="1"/>
              <a:t>largely</a:t>
            </a:r>
            <a:r>
              <a:rPr lang="fr-FR" sz="1200" dirty="0"/>
              <a:t> </a:t>
            </a:r>
            <a:r>
              <a:rPr lang="fr-FR" sz="1200" dirty="0" err="1"/>
              <a:t>used</a:t>
            </a:r>
            <a:r>
              <a:rPr lang="fr-FR" sz="1200" dirty="0"/>
              <a:t> for </a:t>
            </a:r>
            <a:r>
              <a:rPr lang="fr-FR" sz="1200" dirty="0" err="1"/>
              <a:t>terrestrial</a:t>
            </a:r>
            <a:r>
              <a:rPr lang="fr-FR" sz="1200" dirty="0"/>
              <a:t> networks</a:t>
            </a:r>
          </a:p>
          <a:p>
            <a:pPr lvl="1"/>
            <a:endParaRPr lang="fr-FR" sz="1200" dirty="0"/>
          </a:p>
          <a:p>
            <a:r>
              <a:rPr lang="fr-FR" sz="1400" dirty="0"/>
              <a:t>Notes</a:t>
            </a:r>
          </a:p>
          <a:p>
            <a:pPr lvl="1"/>
            <a:r>
              <a:rPr lang="fr-FR" sz="1200" dirty="0"/>
              <a:t>G652 and G657 are </a:t>
            </a:r>
            <a:r>
              <a:rPr lang="fr-FR" sz="1200" dirty="0" err="1"/>
              <a:t>very</a:t>
            </a:r>
            <a:r>
              <a:rPr lang="fr-FR" sz="1200" dirty="0"/>
              <a:t> close and can </a:t>
            </a:r>
            <a:r>
              <a:rPr lang="fr-FR" sz="1200" dirty="0" err="1"/>
              <a:t>be</a:t>
            </a:r>
            <a:r>
              <a:rPr lang="fr-FR" sz="1200" dirty="0"/>
              <a:t> mixed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some</a:t>
            </a:r>
            <a:r>
              <a:rPr lang="fr-FR" sz="1200" dirty="0"/>
              <a:t> conditions</a:t>
            </a:r>
          </a:p>
          <a:p>
            <a:pPr lvl="1"/>
            <a:endParaRPr lang="fr-FR" sz="1200" dirty="0"/>
          </a:p>
          <a:p>
            <a:pPr lvl="1"/>
            <a:r>
              <a:rPr lang="fr-FR" sz="1200" dirty="0"/>
              <a:t>G655 </a:t>
            </a:r>
            <a:r>
              <a:rPr lang="fr-FR" sz="1200" dirty="0" err="1"/>
              <a:t>was</a:t>
            </a:r>
            <a:r>
              <a:rPr lang="fr-FR" sz="1200" dirty="0"/>
              <a:t> </a:t>
            </a:r>
            <a:r>
              <a:rPr lang="fr-FR" sz="1200" dirty="0" err="1"/>
              <a:t>designed</a:t>
            </a:r>
            <a:r>
              <a:rPr lang="fr-FR" sz="1200" dirty="0"/>
              <a:t> </a:t>
            </a:r>
            <a:r>
              <a:rPr lang="fr-FR" sz="1200" dirty="0" err="1"/>
              <a:t>originally</a:t>
            </a:r>
            <a:r>
              <a:rPr lang="fr-FR" sz="1200" dirty="0"/>
              <a:t> to maximise rate </a:t>
            </a:r>
            <a:r>
              <a:rPr lang="fr-FR" sz="1200" dirty="0" err="1"/>
              <a:t>while</a:t>
            </a:r>
            <a:r>
              <a:rPr lang="fr-FR" sz="1200" dirty="0"/>
              <a:t> </a:t>
            </a:r>
            <a:r>
              <a:rPr lang="fr-FR" sz="1200" dirty="0" err="1"/>
              <a:t>multiplexing</a:t>
            </a:r>
            <a:r>
              <a:rPr lang="fr-FR" sz="1200" dirty="0"/>
              <a:t> </a:t>
            </a:r>
            <a:r>
              <a:rPr lang="fr-FR" sz="1200" dirty="0" err="1"/>
              <a:t>was</a:t>
            </a:r>
            <a:r>
              <a:rPr lang="fr-FR" sz="1200" dirty="0"/>
              <a:t> not </a:t>
            </a:r>
            <a:r>
              <a:rPr lang="fr-FR" sz="1200" dirty="0" err="1"/>
              <a:t>existing</a:t>
            </a:r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339502"/>
            <a:ext cx="8280400" cy="432048"/>
          </a:xfrm>
        </p:spPr>
        <p:txBody>
          <a:bodyPr/>
          <a:lstStyle/>
          <a:p>
            <a:r>
              <a:rPr lang="fr-FR" dirty="0" err="1"/>
              <a:t>Typology</a:t>
            </a:r>
            <a:r>
              <a:rPr lang="fr-FR" dirty="0"/>
              <a:t> of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7999" y="4744538"/>
            <a:ext cx="540000" cy="180000"/>
          </a:xfrm>
        </p:spPr>
        <p:txBody>
          <a:bodyPr/>
          <a:lstStyle/>
          <a:p>
            <a:fld id="{B3DDB88B-5597-451B-814C-33B8A23C77C8}" type="slidenum">
              <a:rPr lang="fr-FR" smtClean="0"/>
              <a:pPr/>
              <a:t>21</a:t>
            </a:fld>
            <a:endParaRPr lang="fr-FR" dirty="0"/>
          </a:p>
        </p:txBody>
      </p:sp>
      <p:graphicFrame>
        <p:nvGraphicFramePr>
          <p:cNvPr id="3" name="Tableau 5">
            <a:extLst>
              <a:ext uri="{FF2B5EF4-FFF2-40B4-BE49-F238E27FC236}">
                <a16:creationId xmlns:a16="http://schemas.microsoft.com/office/drawing/2014/main" id="{5E5126A9-EB28-457A-9C30-2F31ED07F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29400"/>
              </p:ext>
            </p:extLst>
          </p:nvPr>
        </p:nvGraphicFramePr>
        <p:xfrm>
          <a:off x="3776356" y="971851"/>
          <a:ext cx="5080000" cy="26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886504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323992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42581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812699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04256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G655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Single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Optimal for 1300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0 dispersion @ 1500nm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/>
                        <a:t>D, E, S, C, L5</a:t>
                      </a:r>
                    </a:p>
                    <a:p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08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 err="1"/>
                        <a:t>Loss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Ultra </a:t>
                      </a:r>
                      <a:r>
                        <a:rPr lang="fr-FR" sz="900" dirty="0" err="1"/>
                        <a:t>low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loss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2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 err="1"/>
                        <a:t>Bending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7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 err="1"/>
                        <a:t>Typical</a:t>
                      </a:r>
                      <a:r>
                        <a:rPr lang="fr-FR" sz="11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Great for long </a:t>
                      </a:r>
                      <a:r>
                        <a:rPr lang="fr-FR" sz="900" dirty="0" err="1"/>
                        <a:t>haul</a:t>
                      </a:r>
                      <a:r>
                        <a:rPr lang="fr-FR" sz="9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Submarine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cables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Largely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used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now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while</a:t>
                      </a:r>
                      <a:r>
                        <a:rPr lang="fr-FR" sz="900" dirty="0"/>
                        <a:t> applicable for </a:t>
                      </a:r>
                      <a:r>
                        <a:rPr lang="fr-FR" sz="900" dirty="0" err="1"/>
                        <a:t>almost</a:t>
                      </a:r>
                      <a:r>
                        <a:rPr lang="fr-FR" sz="900" dirty="0"/>
                        <a:t> </a:t>
                      </a:r>
                      <a:r>
                        <a:rPr lang="fr-FR" sz="900" dirty="0" err="1"/>
                        <a:t>any</a:t>
                      </a:r>
                      <a:r>
                        <a:rPr lang="fr-FR" sz="900" dirty="0"/>
                        <a:t> type of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060568"/>
                  </a:ext>
                </a:extLst>
              </a:tr>
            </a:tbl>
          </a:graphicData>
        </a:graphic>
      </p:graphicFrame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8F87D2DD-DF85-4872-81F5-F6FFDC606FC4}"/>
              </a:ext>
            </a:extLst>
          </p:cNvPr>
          <p:cNvSpPr txBox="1">
            <a:spLocks/>
          </p:cNvSpPr>
          <p:nvPr/>
        </p:nvSpPr>
        <p:spPr bwMode="gray">
          <a:xfrm>
            <a:off x="3774084" y="3651871"/>
            <a:ext cx="4812703" cy="12726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Optical </a:t>
            </a:r>
            <a:r>
              <a:rPr lang="fr-FR" sz="1400" dirty="0" err="1"/>
              <a:t>Fiber</a:t>
            </a:r>
            <a:r>
              <a:rPr lang="fr-FR" sz="1400" dirty="0"/>
              <a:t> </a:t>
            </a:r>
            <a:r>
              <a:rPr lang="fr-FR" sz="1400" dirty="0" err="1"/>
              <a:t>lifetime</a:t>
            </a:r>
            <a:endParaRPr lang="fr-FR" sz="1400" dirty="0"/>
          </a:p>
          <a:p>
            <a:pPr lvl="1"/>
            <a:r>
              <a:rPr lang="fr-FR" sz="1200" dirty="0"/>
              <a:t>Not </a:t>
            </a:r>
            <a:r>
              <a:rPr lang="fr-FR" sz="1200" dirty="0" err="1"/>
              <a:t>damaged</a:t>
            </a:r>
            <a:r>
              <a:rPr lang="fr-FR" sz="1200" dirty="0"/>
              <a:t> by light</a:t>
            </a:r>
          </a:p>
          <a:p>
            <a:pPr lvl="1"/>
            <a:r>
              <a:rPr lang="fr-FR" sz="1200" dirty="0"/>
              <a:t>The </a:t>
            </a:r>
            <a:r>
              <a:rPr lang="fr-FR" sz="1200" dirty="0" err="1"/>
              <a:t>most</a:t>
            </a:r>
            <a:r>
              <a:rPr lang="fr-FR" sz="1200" dirty="0"/>
              <a:t> important </a:t>
            </a:r>
            <a:r>
              <a:rPr lang="fr-FR" sz="1200" dirty="0" err="1"/>
              <a:t>risk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environmental</a:t>
            </a:r>
            <a:r>
              <a:rPr lang="fr-FR" sz="1200" dirty="0"/>
              <a:t> conditions (</a:t>
            </a:r>
            <a:r>
              <a:rPr lang="fr-FR" sz="1200" dirty="0" err="1"/>
              <a:t>animals</a:t>
            </a:r>
            <a:r>
              <a:rPr lang="fr-FR" sz="1200" dirty="0"/>
              <a:t>, </a:t>
            </a:r>
            <a:r>
              <a:rPr lang="fr-FR" sz="1200" dirty="0" err="1"/>
              <a:t>heat</a:t>
            </a:r>
            <a:r>
              <a:rPr lang="fr-FR" sz="1200" dirty="0"/>
              <a:t>/cold, </a:t>
            </a:r>
            <a:r>
              <a:rPr lang="fr-FR" sz="1200" dirty="0" err="1"/>
              <a:t>bending</a:t>
            </a:r>
            <a:r>
              <a:rPr lang="fr-FR" sz="1200" dirty="0"/>
              <a:t>…)</a:t>
            </a:r>
          </a:p>
          <a:p>
            <a:pPr lvl="1"/>
            <a:r>
              <a:rPr lang="fr-FR" sz="1200" dirty="0" err="1"/>
              <a:t>With</a:t>
            </a:r>
            <a:r>
              <a:rPr lang="fr-FR" sz="1200" dirty="0"/>
              <a:t> regards to micro </a:t>
            </a:r>
            <a:r>
              <a:rPr lang="fr-FR" sz="1200" dirty="0" err="1"/>
              <a:t>failures</a:t>
            </a:r>
            <a:r>
              <a:rPr lang="fr-FR" sz="1200" dirty="0"/>
              <a:t> (</a:t>
            </a:r>
            <a:r>
              <a:rPr lang="fr-FR" sz="1200" dirty="0" err="1"/>
              <a:t>heat</a:t>
            </a:r>
            <a:r>
              <a:rPr lang="fr-FR" sz="1200" dirty="0"/>
              <a:t>/cold).</a:t>
            </a:r>
          </a:p>
        </p:txBody>
      </p:sp>
    </p:spTree>
    <p:extLst>
      <p:ext uri="{BB962C8B-B14F-4D97-AF65-F5344CB8AC3E}">
        <p14:creationId xmlns:p14="http://schemas.microsoft.com/office/powerpoint/2010/main" val="50885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sz="1400" dirty="0" err="1"/>
              <a:t>Typical</a:t>
            </a:r>
            <a:r>
              <a:rPr lang="fr-FR" sz="1400" dirty="0"/>
              <a:t> </a:t>
            </a:r>
            <a:r>
              <a:rPr lang="fr-FR" sz="1400" dirty="0" err="1"/>
              <a:t>cable</a:t>
            </a:r>
            <a:r>
              <a:rPr lang="fr-FR" sz="1400" dirty="0"/>
              <a:t> values</a:t>
            </a:r>
          </a:p>
          <a:p>
            <a:pPr lvl="1"/>
            <a:r>
              <a:rPr lang="fr-FR" sz="1200" dirty="0" err="1"/>
              <a:t>Number</a:t>
            </a:r>
            <a:r>
              <a:rPr lang="fr-FR" sz="1200" dirty="0"/>
              <a:t> of fibres </a:t>
            </a:r>
            <a:r>
              <a:rPr lang="fr-FR" sz="1200" dirty="0" err="1"/>
              <a:t>embedded</a:t>
            </a:r>
            <a:endParaRPr lang="fr-FR" sz="1200" dirty="0"/>
          </a:p>
          <a:p>
            <a:pPr lvl="2"/>
            <a:r>
              <a:rPr lang="fr-FR" sz="1200" dirty="0"/>
              <a:t>1 (of few) fibres for jumper </a:t>
            </a:r>
            <a:r>
              <a:rPr lang="fr-FR" sz="1200" dirty="0" err="1"/>
              <a:t>cables</a:t>
            </a:r>
            <a:endParaRPr lang="fr-FR" sz="1200" dirty="0"/>
          </a:p>
          <a:p>
            <a:pPr lvl="2"/>
            <a:r>
              <a:rPr lang="fr-FR" sz="1200" dirty="0"/>
              <a:t>24-48 </a:t>
            </a:r>
            <a:r>
              <a:rPr lang="fr-FR" sz="1200" dirty="0" err="1"/>
              <a:t>fo</a:t>
            </a:r>
            <a:r>
              <a:rPr lang="fr-FR" sz="1200" dirty="0"/>
              <a:t> for</a:t>
            </a:r>
          </a:p>
          <a:p>
            <a:pPr lvl="3"/>
            <a:r>
              <a:rPr lang="fr-FR" sz="1000" dirty="0" err="1"/>
              <a:t>collecting</a:t>
            </a:r>
            <a:r>
              <a:rPr lang="fr-FR" sz="1000" dirty="0"/>
              <a:t> </a:t>
            </a:r>
            <a:r>
              <a:rPr lang="fr-FR" sz="1000" dirty="0" err="1"/>
              <a:t>traffic</a:t>
            </a:r>
            <a:r>
              <a:rPr lang="fr-FR" sz="1000" dirty="0"/>
              <a:t> in networks</a:t>
            </a:r>
          </a:p>
          <a:p>
            <a:pPr lvl="3"/>
            <a:r>
              <a:rPr lang="fr-FR" sz="1000" dirty="0" err="1"/>
              <a:t>Submarine</a:t>
            </a:r>
            <a:r>
              <a:rPr lang="fr-FR" sz="1000" dirty="0"/>
              <a:t> </a:t>
            </a:r>
            <a:r>
              <a:rPr lang="fr-FR" sz="1000" dirty="0" err="1"/>
              <a:t>cables</a:t>
            </a:r>
            <a:endParaRPr lang="fr-FR" sz="1000" dirty="0"/>
          </a:p>
          <a:p>
            <a:pPr lvl="2"/>
            <a:r>
              <a:rPr lang="fr-FR" sz="1200" dirty="0"/>
              <a:t>72/96 for transportation</a:t>
            </a:r>
          </a:p>
          <a:p>
            <a:pPr lvl="2"/>
            <a:r>
              <a:rPr lang="fr-FR" sz="1200" dirty="0"/>
              <a:t>144/288 for long </a:t>
            </a:r>
            <a:r>
              <a:rPr lang="fr-FR" sz="1200" dirty="0" err="1"/>
              <a:t>haul</a:t>
            </a:r>
            <a:r>
              <a:rPr lang="fr-FR" sz="1200" dirty="0"/>
              <a:t> </a:t>
            </a:r>
            <a:r>
              <a:rPr lang="fr-FR" sz="1200" dirty="0" err="1"/>
              <a:t>terrestrial</a:t>
            </a:r>
            <a:r>
              <a:rPr lang="fr-FR" sz="1200" dirty="0"/>
              <a:t> networks / </a:t>
            </a:r>
            <a:r>
              <a:rPr lang="fr-FR" sz="1200" dirty="0" err="1"/>
              <a:t>Core</a:t>
            </a:r>
            <a:r>
              <a:rPr lang="fr-FR" sz="1200" dirty="0"/>
              <a:t> networks</a:t>
            </a:r>
          </a:p>
          <a:p>
            <a:pPr lvl="2"/>
            <a:r>
              <a:rPr lang="fr-FR" sz="1200" dirty="0"/>
              <a:t>1152++ for </a:t>
            </a:r>
            <a:r>
              <a:rPr lang="fr-FR" sz="1200" dirty="0" err="1"/>
              <a:t>specific</a:t>
            </a:r>
            <a:r>
              <a:rPr lang="fr-FR" sz="1200" dirty="0"/>
              <a:t> </a:t>
            </a:r>
            <a:r>
              <a:rPr lang="fr-FR" sz="1200" dirty="0" err="1"/>
              <a:t>requirements</a:t>
            </a:r>
            <a:r>
              <a:rPr lang="fr-FR" sz="1200" dirty="0"/>
              <a:t> (for instance </a:t>
            </a:r>
            <a:r>
              <a:rPr lang="fr-FR" sz="1200" dirty="0" err="1"/>
              <a:t>between</a:t>
            </a:r>
            <a:r>
              <a:rPr lang="fr-FR" sz="1200" dirty="0"/>
              <a:t> datacenters)</a:t>
            </a:r>
          </a:p>
          <a:p>
            <a:pPr lvl="2"/>
            <a:endParaRPr lang="fr-FR" sz="1200" dirty="0"/>
          </a:p>
          <a:p>
            <a:r>
              <a:rPr lang="fr-FR" sz="1400" dirty="0" err="1"/>
              <a:t>Environmental</a:t>
            </a:r>
            <a:r>
              <a:rPr lang="fr-FR" sz="1400" dirty="0"/>
              <a:t> </a:t>
            </a:r>
            <a:r>
              <a:rPr lang="fr-FR" sz="1400" dirty="0" err="1"/>
              <a:t>constraints</a:t>
            </a:r>
            <a:endParaRPr lang="fr-FR" sz="1400" dirty="0"/>
          </a:p>
          <a:p>
            <a:pPr lvl="1"/>
            <a:r>
              <a:rPr lang="fr-FR" sz="1200" dirty="0" err="1"/>
              <a:t>Cables</a:t>
            </a:r>
            <a:r>
              <a:rPr lang="fr-FR" sz="1200" dirty="0"/>
              <a:t> can </a:t>
            </a:r>
            <a:r>
              <a:rPr lang="fr-FR" sz="1200" dirty="0" err="1"/>
              <a:t>also</a:t>
            </a:r>
            <a:r>
              <a:rPr lang="fr-FR" sz="1200" dirty="0"/>
              <a:t> </a:t>
            </a:r>
            <a:r>
              <a:rPr lang="fr-FR" sz="1200" dirty="0" err="1"/>
              <a:t>embed</a:t>
            </a:r>
            <a:r>
              <a:rPr lang="fr-FR" sz="1200" dirty="0"/>
              <a:t> </a:t>
            </a:r>
            <a:r>
              <a:rPr lang="fr-FR" sz="1200" dirty="0" err="1"/>
              <a:t>specific</a:t>
            </a:r>
            <a:r>
              <a:rPr lang="fr-FR" sz="1200" dirty="0"/>
              <a:t> </a:t>
            </a:r>
            <a:r>
              <a:rPr lang="fr-FR" sz="1200" dirty="0" err="1"/>
              <a:t>requirements</a:t>
            </a:r>
            <a:endParaRPr lang="fr-FR" sz="1200" dirty="0"/>
          </a:p>
          <a:p>
            <a:pPr lvl="2"/>
            <a:r>
              <a:rPr lang="fr-FR" sz="1200" dirty="0"/>
              <a:t>LSOH to </a:t>
            </a:r>
            <a:r>
              <a:rPr lang="fr-FR" sz="1200" dirty="0" err="1"/>
              <a:t>reduce</a:t>
            </a:r>
            <a:r>
              <a:rPr lang="fr-FR" sz="1200" dirty="0"/>
              <a:t> gaz </a:t>
            </a:r>
            <a:r>
              <a:rPr lang="fr-FR" sz="1200" dirty="0" err="1"/>
              <a:t>emission</a:t>
            </a:r>
            <a:r>
              <a:rPr lang="fr-FR" sz="1200" dirty="0"/>
              <a:t> in case of </a:t>
            </a:r>
            <a:r>
              <a:rPr lang="fr-FR" sz="1200" dirty="0" err="1"/>
              <a:t>fire</a:t>
            </a:r>
            <a:endParaRPr lang="fr-FR" sz="1200" dirty="0"/>
          </a:p>
          <a:p>
            <a:pPr marL="125413" lvl="2" indent="-125413"/>
            <a:r>
              <a:rPr lang="fr-FR" sz="1200" dirty="0" err="1"/>
              <a:t>Increased</a:t>
            </a:r>
            <a:r>
              <a:rPr lang="fr-FR" sz="1200" dirty="0"/>
              <a:t> protection to torsion/</a:t>
            </a:r>
            <a:r>
              <a:rPr lang="fr-FR" sz="1200" dirty="0" err="1"/>
              <a:t>bending</a:t>
            </a:r>
            <a:br>
              <a:rPr lang="fr-FR" sz="1200" dirty="0"/>
            </a:br>
            <a:r>
              <a:rPr lang="fr-FR" sz="1200" dirty="0"/>
              <a:t>(</a:t>
            </a:r>
            <a:r>
              <a:rPr lang="fr-FR" sz="1200" dirty="0" err="1"/>
              <a:t>however</a:t>
            </a:r>
            <a:r>
              <a:rPr lang="fr-FR" sz="1200" dirty="0"/>
              <a:t> </a:t>
            </a:r>
            <a:r>
              <a:rPr lang="fr-FR" sz="1200" dirty="0" err="1"/>
              <a:t>brings</a:t>
            </a:r>
            <a:r>
              <a:rPr lang="fr-FR" sz="1200" dirty="0"/>
              <a:t> a </a:t>
            </a:r>
            <a:r>
              <a:rPr lang="fr-FR" sz="1200" dirty="0" err="1"/>
              <a:t>constraint</a:t>
            </a:r>
            <a:r>
              <a:rPr lang="fr-FR" sz="1200" dirty="0"/>
              <a:t> to </a:t>
            </a:r>
            <a:r>
              <a:rPr lang="fr-FR" sz="1200" dirty="0" err="1"/>
              <a:t>deployment</a:t>
            </a:r>
            <a:r>
              <a:rPr lang="fr-FR" sz="1200" dirty="0"/>
              <a:t>)</a:t>
            </a:r>
          </a:p>
          <a:p>
            <a:pPr marL="125413" lvl="2" indent="-125413"/>
            <a:r>
              <a:rPr lang="fr-FR" sz="1200" dirty="0" err="1"/>
              <a:t>Specific</a:t>
            </a:r>
            <a:r>
              <a:rPr lang="fr-FR" sz="1200" dirty="0"/>
              <a:t> </a:t>
            </a:r>
            <a:r>
              <a:rPr lang="fr-FR" sz="1200" dirty="0" err="1"/>
              <a:t>resistance</a:t>
            </a:r>
            <a:r>
              <a:rPr lang="fr-FR" sz="1200" dirty="0"/>
              <a:t> to </a:t>
            </a:r>
            <a:r>
              <a:rPr lang="fr-FR" sz="1200" dirty="0" err="1"/>
              <a:t>animals</a:t>
            </a:r>
            <a:r>
              <a:rPr lang="fr-FR" sz="1200" dirty="0"/>
              <a:t> for instance rats</a:t>
            </a:r>
            <a:br>
              <a:rPr lang="fr-FR" sz="1200" dirty="0"/>
            </a:br>
            <a:r>
              <a:rPr lang="fr-FR" sz="1200" dirty="0"/>
              <a:t>in </a:t>
            </a:r>
            <a:r>
              <a:rPr lang="fr-FR" sz="1200" dirty="0" err="1"/>
              <a:t>sewers</a:t>
            </a:r>
            <a:endParaRPr lang="fr-FR" sz="1200" dirty="0"/>
          </a:p>
          <a:p>
            <a:pPr marL="125413" lvl="2" indent="-125413"/>
            <a:endParaRPr lang="fr-FR" sz="1200" dirty="0"/>
          </a:p>
          <a:p>
            <a:pPr lvl="1"/>
            <a:r>
              <a:rPr lang="fr-FR" sz="1200" dirty="0" err="1"/>
              <a:t>Cables</a:t>
            </a:r>
            <a:r>
              <a:rPr lang="fr-FR" sz="1200" dirty="0"/>
              <a:t> are </a:t>
            </a:r>
            <a:r>
              <a:rPr lang="fr-FR" sz="1200" dirty="0" err="1"/>
              <a:t>challenged</a:t>
            </a:r>
            <a:r>
              <a:rPr lang="fr-FR" sz="1200" dirty="0"/>
              <a:t> in datacenters and </a:t>
            </a:r>
            <a:r>
              <a:rPr lang="fr-FR" sz="1200" dirty="0" err="1"/>
              <a:t>other</a:t>
            </a:r>
            <a:r>
              <a:rPr lang="fr-FR" sz="1200" dirty="0"/>
              <a:t> sites as</a:t>
            </a:r>
            <a:br>
              <a:rPr lang="fr-FR" sz="1200" dirty="0"/>
            </a:br>
            <a:r>
              <a:rPr lang="fr-FR" sz="1200" dirty="0"/>
              <a:t>people are </a:t>
            </a:r>
            <a:r>
              <a:rPr lang="fr-FR" sz="1200" dirty="0" err="1"/>
              <a:t>walking</a:t>
            </a:r>
            <a:r>
              <a:rPr lang="fr-FR" sz="1200" dirty="0"/>
              <a:t> on </a:t>
            </a:r>
            <a:r>
              <a:rPr lang="fr-FR" sz="1200" dirty="0" err="1"/>
              <a:t>them</a:t>
            </a:r>
            <a:r>
              <a:rPr lang="fr-FR" sz="1200" dirty="0"/>
              <a:t>…</a:t>
            </a:r>
          </a:p>
          <a:p>
            <a:pPr lvl="2"/>
            <a:endParaRPr lang="fr-FR" sz="1200" dirty="0"/>
          </a:p>
          <a:p>
            <a:pPr lvl="1"/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Cables</a:t>
            </a:r>
            <a:r>
              <a:rPr lang="fr-FR" dirty="0"/>
              <a:t> to </a:t>
            </a:r>
            <a:r>
              <a:rPr lang="fr-FR" dirty="0" err="1"/>
              <a:t>embed</a:t>
            </a:r>
            <a:r>
              <a:rPr lang="fr-FR" dirty="0"/>
              <a:t> and </a:t>
            </a:r>
            <a:r>
              <a:rPr lang="fr-FR" dirty="0" err="1"/>
              <a:t>protect</a:t>
            </a:r>
            <a:r>
              <a:rPr lang="fr-FR" dirty="0"/>
              <a:t> fibres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4296F4-4095-4650-A61A-A15784F9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94" y="2787774"/>
            <a:ext cx="3942972" cy="22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5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203598"/>
            <a:ext cx="8280000" cy="3422402"/>
          </a:xfrm>
        </p:spPr>
        <p:txBody>
          <a:bodyPr/>
          <a:lstStyle/>
          <a:p>
            <a:r>
              <a:rPr lang="fr-FR" dirty="0"/>
              <a:t>Cable </a:t>
            </a:r>
            <a:r>
              <a:rPr lang="fr-FR" dirty="0" err="1"/>
              <a:t>with</a:t>
            </a:r>
            <a:r>
              <a:rPr lang="fr-FR" dirty="0"/>
              <a:t> Tubes</a:t>
            </a:r>
          </a:p>
          <a:p>
            <a:pPr lvl="1"/>
            <a:r>
              <a:rPr lang="fr-FR" dirty="0"/>
              <a:t>Fibres are </a:t>
            </a:r>
            <a:r>
              <a:rPr lang="fr-FR" dirty="0" err="1"/>
              <a:t>gathered</a:t>
            </a:r>
            <a:r>
              <a:rPr lang="fr-FR" dirty="0"/>
              <a:t> in tubes</a:t>
            </a:r>
          </a:p>
          <a:p>
            <a:pPr lvl="2"/>
            <a:r>
              <a:rPr lang="fr-FR" dirty="0"/>
              <a:t>Loose tubes</a:t>
            </a:r>
          </a:p>
          <a:p>
            <a:pPr lvl="2"/>
            <a:r>
              <a:rPr lang="fr-FR" dirty="0"/>
              <a:t>Micro tubes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Optical fibre, </a:t>
            </a:r>
            <a:r>
              <a:rPr lang="fr-FR" dirty="0" err="1"/>
              <a:t>cable</a:t>
            </a:r>
            <a:r>
              <a:rPr lang="fr-FR" dirty="0"/>
              <a:t> </a:t>
            </a:r>
            <a:r>
              <a:rPr lang="fr-FR" dirty="0" err="1"/>
              <a:t>technology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8E60F7-BA7D-46E2-B049-54A207F4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99" y="915566"/>
            <a:ext cx="1259632" cy="12596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9757DB-F506-463C-A56E-9B616B62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203598"/>
            <a:ext cx="1259632" cy="12596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2E48F5-14E6-46EF-88D9-2718BF76A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88" y="2816332"/>
            <a:ext cx="2166938" cy="16573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F48804-0B06-4A2F-B6F0-E98408A62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7774"/>
            <a:ext cx="1831156" cy="14649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B734327C-1677-46F9-B606-E7BD7710872C}"/>
              </a:ext>
            </a:extLst>
          </p:cNvPr>
          <p:cNvSpPr txBox="1">
            <a:spLocks/>
          </p:cNvSpPr>
          <p:nvPr/>
        </p:nvSpPr>
        <p:spPr bwMode="gray">
          <a:xfrm>
            <a:off x="1979713" y="2887214"/>
            <a:ext cx="3672407" cy="16573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Cables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ribbons</a:t>
            </a:r>
            <a:endParaRPr lang="fr-FR" dirty="0"/>
          </a:p>
          <a:p>
            <a:pPr lvl="1"/>
            <a:r>
              <a:rPr lang="fr-FR" dirty="0"/>
              <a:t>A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aiming</a:t>
            </a:r>
            <a:r>
              <a:rPr lang="fr-FR" dirty="0"/>
              <a:t> at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the connexion of high </a:t>
            </a:r>
            <a:r>
              <a:rPr lang="fr-FR" dirty="0" err="1"/>
              <a:t>number</a:t>
            </a:r>
            <a:r>
              <a:rPr lang="fr-FR" dirty="0"/>
              <a:t> of fibres in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cable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67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869036"/>
            <a:ext cx="8280000" cy="3756964"/>
          </a:xfrm>
        </p:spPr>
        <p:txBody>
          <a:bodyPr/>
          <a:lstStyle/>
          <a:p>
            <a:r>
              <a:rPr lang="fr-FR" sz="1400" dirty="0"/>
              <a:t>Active </a:t>
            </a:r>
            <a:r>
              <a:rPr lang="fr-FR" sz="1400" dirty="0" err="1"/>
              <a:t>Cables</a:t>
            </a:r>
            <a:r>
              <a:rPr lang="fr-FR" sz="1400" dirty="0"/>
              <a:t> … </a:t>
            </a:r>
            <a:r>
              <a:rPr lang="fr-FR" sz="1400" dirty="0" err="1"/>
              <a:t>special</a:t>
            </a:r>
            <a:r>
              <a:rPr lang="fr-FR" sz="1400" dirty="0"/>
              <a:t> </a:t>
            </a:r>
            <a:r>
              <a:rPr lang="fr-FR" sz="1400" dirty="0" err="1"/>
              <a:t>needs</a:t>
            </a:r>
            <a:endParaRPr lang="fr-FR" sz="1400" dirty="0"/>
          </a:p>
          <a:p>
            <a:pPr lvl="1"/>
            <a:r>
              <a:rPr lang="fr-FR" sz="1200" dirty="0"/>
              <a:t>To </a:t>
            </a:r>
            <a:r>
              <a:rPr lang="fr-FR" sz="1200" dirty="0" err="1"/>
              <a:t>address</a:t>
            </a:r>
            <a:r>
              <a:rPr lang="fr-FR" sz="1200" dirty="0"/>
              <a:t> the </a:t>
            </a:r>
            <a:r>
              <a:rPr lang="fr-FR" sz="1200" dirty="0" err="1"/>
              <a:t>need</a:t>
            </a:r>
            <a:r>
              <a:rPr lang="fr-FR" sz="1200" dirty="0"/>
              <a:t> for </a:t>
            </a:r>
            <a:r>
              <a:rPr lang="fr-FR" sz="1200" dirty="0" err="1"/>
              <a:t>bringing</a:t>
            </a:r>
            <a:r>
              <a:rPr lang="fr-FR" sz="1200" dirty="0"/>
              <a:t> at the </a:t>
            </a:r>
            <a:r>
              <a:rPr lang="fr-FR" sz="1200" dirty="0" err="1"/>
              <a:t>same</a:t>
            </a:r>
            <a:r>
              <a:rPr lang="fr-FR" sz="1200" dirty="0"/>
              <a:t> time communication</a:t>
            </a:r>
            <a:br>
              <a:rPr lang="fr-FR" sz="1200" dirty="0"/>
            </a:br>
            <a:r>
              <a:rPr lang="fr-FR" sz="1200" dirty="0"/>
              <a:t>and power, a </a:t>
            </a:r>
            <a:r>
              <a:rPr lang="fr-FR" sz="1200" dirty="0" err="1"/>
              <a:t>typical</a:t>
            </a:r>
            <a:r>
              <a:rPr lang="fr-FR" sz="1200" dirty="0"/>
              <a:t> </a:t>
            </a:r>
            <a:r>
              <a:rPr lang="fr-FR" sz="1200" dirty="0" err="1"/>
              <a:t>need</a:t>
            </a:r>
            <a:r>
              <a:rPr lang="fr-FR" sz="1200" dirty="0"/>
              <a:t> for</a:t>
            </a:r>
          </a:p>
          <a:p>
            <a:pPr lvl="2"/>
            <a:r>
              <a:rPr lang="fr-FR" sz="1200" dirty="0"/>
              <a:t>Very long </a:t>
            </a:r>
            <a:r>
              <a:rPr lang="fr-FR" sz="1200" dirty="0" err="1"/>
              <a:t>haul</a:t>
            </a:r>
            <a:r>
              <a:rPr lang="fr-FR" sz="1200" dirty="0"/>
              <a:t> </a:t>
            </a:r>
            <a:r>
              <a:rPr lang="fr-FR" sz="1200" dirty="0" err="1"/>
              <a:t>connection</a:t>
            </a:r>
            <a:r>
              <a:rPr lang="fr-FR" sz="1200" dirty="0"/>
              <a:t> (intercontinental)</a:t>
            </a:r>
          </a:p>
          <a:p>
            <a:pPr lvl="2"/>
            <a:r>
              <a:rPr lang="fr-FR" sz="1200" dirty="0" err="1"/>
              <a:t>Submarine</a:t>
            </a:r>
            <a:r>
              <a:rPr lang="fr-FR" sz="1200" dirty="0"/>
              <a:t> </a:t>
            </a:r>
            <a:r>
              <a:rPr lang="fr-FR" sz="1200" dirty="0" err="1"/>
              <a:t>cables</a:t>
            </a:r>
            <a:endParaRPr lang="fr-FR" sz="1200" dirty="0"/>
          </a:p>
          <a:p>
            <a:pPr lvl="2"/>
            <a:endParaRPr lang="fr-FR" sz="1200" dirty="0"/>
          </a:p>
          <a:p>
            <a:pPr lvl="1"/>
            <a:r>
              <a:rPr lang="fr-FR" sz="1200" dirty="0" err="1"/>
              <a:t>Some</a:t>
            </a:r>
            <a:r>
              <a:rPr lang="fr-FR" sz="1200" dirty="0"/>
              <a:t> application </a:t>
            </a:r>
            <a:r>
              <a:rPr lang="fr-FR" sz="1200" dirty="0" err="1"/>
              <a:t>also</a:t>
            </a:r>
            <a:r>
              <a:rPr lang="fr-FR" sz="1200" dirty="0"/>
              <a:t> for office building to </a:t>
            </a:r>
            <a:r>
              <a:rPr lang="fr-FR" sz="1200" dirty="0" err="1"/>
              <a:t>bring</a:t>
            </a:r>
            <a:r>
              <a:rPr lang="fr-FR" sz="1200" dirty="0"/>
              <a:t> power and </a:t>
            </a:r>
            <a:r>
              <a:rPr lang="fr-FR" sz="1200" dirty="0" err="1"/>
              <a:t>telecom</a:t>
            </a:r>
            <a:r>
              <a:rPr lang="fr-FR" sz="1200" dirty="0"/>
              <a:t> </a:t>
            </a:r>
            <a:r>
              <a:rPr lang="fr-FR" sz="1200" dirty="0" err="1"/>
              <a:t>facility</a:t>
            </a:r>
            <a:br>
              <a:rPr lang="fr-FR" sz="1200" dirty="0"/>
            </a:br>
            <a:r>
              <a:rPr lang="fr-FR" sz="1200" dirty="0" err="1"/>
              <a:t>everywhere</a:t>
            </a:r>
            <a:r>
              <a:rPr lang="fr-FR" sz="1200" dirty="0"/>
              <a:t> in the </a:t>
            </a:r>
            <a:r>
              <a:rPr lang="fr-FR" sz="1200" dirty="0" err="1"/>
              <a:t>same</a:t>
            </a:r>
            <a:r>
              <a:rPr lang="fr-FR" sz="1200" dirty="0"/>
              <a:t> </a:t>
            </a:r>
            <a:r>
              <a:rPr lang="fr-FR" sz="1200" dirty="0" err="1"/>
              <a:t>cable</a:t>
            </a:r>
            <a:r>
              <a:rPr lang="fr-FR" sz="1200" dirty="0"/>
              <a:t>.  Low </a:t>
            </a:r>
            <a:r>
              <a:rPr lang="fr-FR" sz="1200" dirty="0" err="1"/>
              <a:t>constraint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electromagnetic</a:t>
            </a:r>
            <a:r>
              <a:rPr lang="fr-FR" sz="1200" dirty="0"/>
              <a:t> </a:t>
            </a:r>
            <a:r>
              <a:rPr lang="fr-FR" sz="1200" dirty="0" err="1"/>
              <a:t>fields</a:t>
            </a:r>
            <a:r>
              <a:rPr lang="fr-FR" sz="1200" dirty="0"/>
              <a:t> </a:t>
            </a:r>
            <a:r>
              <a:rPr lang="fr-FR" sz="1200" dirty="0" err="1"/>
              <a:t>compared</a:t>
            </a:r>
            <a:br>
              <a:rPr lang="fr-FR" sz="1200" dirty="0"/>
            </a:br>
            <a:r>
              <a:rPr lang="fr-FR" sz="1200" dirty="0"/>
              <a:t>to coaxial </a:t>
            </a:r>
            <a:r>
              <a:rPr lang="fr-FR" sz="1200" dirty="0" err="1"/>
              <a:t>cable</a:t>
            </a:r>
            <a:r>
              <a:rPr lang="fr-FR" sz="1200" dirty="0"/>
              <a:t>.</a:t>
            </a:r>
          </a:p>
          <a:p>
            <a:pPr lvl="1"/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Cables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brings</a:t>
            </a:r>
            <a:r>
              <a:rPr lang="fr-FR" dirty="0"/>
              <a:t> power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472C6A-DCAD-451B-9099-A5FF255F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869036"/>
            <a:ext cx="2478030" cy="1806897"/>
          </a:xfrm>
          <a:prstGeom prst="rect">
            <a:avLst/>
          </a:prstGeom>
        </p:spPr>
      </p:pic>
      <p:pic>
        <p:nvPicPr>
          <p:cNvPr id="8" name="Image 7">
            <a:hlinkClick r:id="rId3"/>
            <a:extLst>
              <a:ext uri="{FF2B5EF4-FFF2-40B4-BE49-F238E27FC236}">
                <a16:creationId xmlns:a16="http://schemas.microsoft.com/office/drawing/2014/main" id="{287DA41A-ED6E-45F4-B7F7-EE05D0AA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25" y="3045923"/>
            <a:ext cx="2915816" cy="16393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A927AF-73B3-49D9-8C20-1F535DDA5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3336252"/>
            <a:ext cx="2920394" cy="16393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212057-30C4-4D67-A69F-9FE4D9BC1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9" y="2675933"/>
            <a:ext cx="2660915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Optical Fibre</a:t>
            </a:r>
            <a:br>
              <a:rPr lang="fr-FR" dirty="0"/>
            </a:br>
            <a:r>
              <a:rPr lang="fr-FR" dirty="0"/>
              <a:t>Accessories </a:t>
            </a:r>
            <a:r>
              <a:rPr lang="fr-FR" dirty="0" err="1"/>
              <a:t>around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86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Connectors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A0B46E5-1EF0-4B10-BD5D-28FB58B3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843558"/>
            <a:ext cx="4806089" cy="3782442"/>
          </a:xfrm>
        </p:spPr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a (</a:t>
            </a:r>
            <a:r>
              <a:rPr lang="fr-FR" dirty="0" err="1"/>
              <a:t>physical</a:t>
            </a:r>
            <a:r>
              <a:rPr lang="fr-FR" dirty="0"/>
              <a:t>) </a:t>
            </a:r>
            <a:r>
              <a:rPr lang="fr-FR" dirty="0" err="1"/>
              <a:t>connector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Aligning</a:t>
            </a:r>
            <a:r>
              <a:rPr lang="fr-FR" dirty="0"/>
              <a:t> or </a:t>
            </a:r>
            <a:r>
              <a:rPr lang="fr-FR" dirty="0" err="1"/>
              <a:t>coupling</a:t>
            </a:r>
            <a:r>
              <a:rPr lang="fr-FR" dirty="0"/>
              <a:t> fibre</a:t>
            </a:r>
          </a:p>
          <a:p>
            <a:pPr lvl="2"/>
            <a:r>
              <a:rPr lang="fr-FR" dirty="0"/>
              <a:t>High </a:t>
            </a:r>
            <a:r>
              <a:rPr lang="fr-FR" dirty="0" err="1"/>
              <a:t>precision</a:t>
            </a:r>
            <a:r>
              <a:rPr lang="fr-FR" dirty="0"/>
              <a:t> for the light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completely</a:t>
            </a:r>
            <a:endParaRPr lang="fr-FR" dirty="0"/>
          </a:p>
          <a:p>
            <a:pPr lvl="2"/>
            <a:r>
              <a:rPr lang="fr-FR" dirty="0" err="1"/>
              <a:t>Reduce</a:t>
            </a:r>
            <a:r>
              <a:rPr lang="fr-FR" dirty="0"/>
              <a:t> as </a:t>
            </a:r>
            <a:r>
              <a:rPr lang="fr-FR" dirty="0" err="1"/>
              <a:t>much</a:t>
            </a:r>
            <a:r>
              <a:rPr lang="fr-FR" dirty="0"/>
              <a:t> as possible </a:t>
            </a:r>
            <a:r>
              <a:rPr lang="fr-FR" dirty="0" err="1"/>
              <a:t>loss</a:t>
            </a:r>
            <a:r>
              <a:rPr lang="fr-FR" dirty="0"/>
              <a:t> of </a:t>
            </a:r>
            <a:r>
              <a:rPr lang="fr-FR" dirty="0" err="1"/>
              <a:t>energy</a:t>
            </a:r>
            <a:endParaRPr lang="fr-FR" dirty="0"/>
          </a:p>
          <a:p>
            <a:pPr lvl="1"/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/</a:t>
            </a:r>
            <a:r>
              <a:rPr lang="fr-FR" dirty="0" err="1"/>
              <a:t>deconnection</a:t>
            </a:r>
            <a:r>
              <a:rPr lang="fr-FR" dirty="0"/>
              <a:t> in an </a:t>
            </a:r>
            <a:r>
              <a:rPr lang="fr-FR" dirty="0" err="1"/>
              <a:t>equipement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Minimum </a:t>
            </a:r>
            <a:r>
              <a:rPr lang="fr-FR" dirty="0" err="1"/>
              <a:t>loss</a:t>
            </a:r>
            <a:r>
              <a:rPr lang="fr-FR" dirty="0"/>
              <a:t> (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0,4 dB)</a:t>
            </a:r>
          </a:p>
          <a:p>
            <a:pPr lvl="1"/>
            <a:r>
              <a:rPr lang="fr-FR" dirty="0" err="1"/>
              <a:t>Reliability</a:t>
            </a:r>
            <a:r>
              <a:rPr lang="fr-FR" dirty="0"/>
              <a:t> and </a:t>
            </a:r>
            <a:r>
              <a:rPr lang="fr-FR" dirty="0" err="1"/>
              <a:t>resistance</a:t>
            </a:r>
            <a:r>
              <a:rPr lang="fr-FR" dirty="0"/>
              <a:t> to </a:t>
            </a:r>
            <a:r>
              <a:rPr lang="fr-FR" dirty="0" err="1"/>
              <a:t>environmental</a:t>
            </a:r>
            <a:r>
              <a:rPr lang="fr-FR" dirty="0"/>
              <a:t> conditions</a:t>
            </a:r>
          </a:p>
          <a:p>
            <a:pPr lvl="1"/>
            <a:r>
              <a:rPr lang="fr-FR" dirty="0" err="1"/>
              <a:t>Easy</a:t>
            </a:r>
            <a:r>
              <a:rPr lang="fr-FR" dirty="0"/>
              <a:t> manipulation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/</a:t>
            </a:r>
            <a:r>
              <a:rPr lang="fr-FR" dirty="0" err="1"/>
              <a:t>equipments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connectors</a:t>
            </a:r>
            <a:r>
              <a:rPr lang="fr-FR" dirty="0"/>
              <a:t> in the area:</a:t>
            </a:r>
          </a:p>
          <a:p>
            <a:pPr marL="285750" lvl="1" indent="-285750">
              <a:buFontTx/>
              <a:buChar char="-"/>
            </a:pPr>
            <a:r>
              <a:rPr lang="fr-FR" dirty="0"/>
              <a:t>SC (</a:t>
            </a:r>
            <a:r>
              <a:rPr lang="fr-FR" dirty="0" err="1"/>
              <a:t>Subscriber</a:t>
            </a:r>
            <a:r>
              <a:rPr lang="fr-FR" dirty="0"/>
              <a:t> </a:t>
            </a:r>
            <a:r>
              <a:rPr lang="fr-FR" dirty="0" err="1"/>
              <a:t>Connector</a:t>
            </a:r>
            <a:r>
              <a:rPr lang="fr-FR" dirty="0"/>
              <a:t>),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/>
              <a:t>LC (Lucent </a:t>
            </a:r>
            <a:r>
              <a:rPr lang="fr-FR" dirty="0" err="1"/>
              <a:t>Connector</a:t>
            </a:r>
            <a:r>
              <a:rPr lang="fr-FR" dirty="0"/>
              <a:t>),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SC</a:t>
            </a:r>
          </a:p>
          <a:p>
            <a:pPr marL="285750" lvl="1" indent="-285750">
              <a:buFontTx/>
              <a:buChar char="-"/>
            </a:pPr>
            <a:r>
              <a:rPr lang="fr-FR" dirty="0"/>
              <a:t>FC (</a:t>
            </a:r>
            <a:r>
              <a:rPr lang="fr-FR" dirty="0" err="1"/>
              <a:t>Ferrule</a:t>
            </a:r>
            <a:r>
              <a:rPr lang="fr-FR" dirty="0"/>
              <a:t> </a:t>
            </a:r>
            <a:r>
              <a:rPr lang="fr-FR" dirty="0" err="1"/>
              <a:t>Connector</a:t>
            </a:r>
            <a:r>
              <a:rPr lang="fr-FR" dirty="0"/>
              <a:t>), </a:t>
            </a:r>
            <a:r>
              <a:rPr lang="fr-FR" dirty="0" err="1"/>
              <a:t>used</a:t>
            </a:r>
            <a:r>
              <a:rPr lang="fr-FR" dirty="0"/>
              <a:t> for monomode jumpers,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 by SC </a:t>
            </a:r>
            <a:r>
              <a:rPr lang="fr-FR" dirty="0" err="1"/>
              <a:t>connectors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/>
              <a:t>ST (Straight Tip), </a:t>
            </a:r>
            <a:r>
              <a:rPr lang="fr-FR" dirty="0" err="1"/>
              <a:t>used</a:t>
            </a:r>
            <a:r>
              <a:rPr lang="fr-FR" dirty="0"/>
              <a:t> for multimode jumpers, </a:t>
            </a:r>
            <a:r>
              <a:rPr lang="fr-FR" dirty="0" err="1"/>
              <a:t>highly</a:t>
            </a:r>
            <a:r>
              <a:rPr lang="fr-FR" dirty="0"/>
              <a:t> résistent to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tightening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CD7B47-DEDB-4C7B-9993-2D7C1978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71" y="626391"/>
            <a:ext cx="3096344" cy="212516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46871BC-16D4-4CF6-AB15-659852DE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16" y="2843647"/>
            <a:ext cx="2299853" cy="22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0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91" y="330892"/>
            <a:ext cx="8280000" cy="504056"/>
          </a:xfrm>
        </p:spPr>
        <p:txBody>
          <a:bodyPr/>
          <a:lstStyle/>
          <a:p>
            <a:r>
              <a:rPr lang="fr-FR" dirty="0" err="1"/>
              <a:t>Connector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(1/4)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FFAFFB4-7029-48A0-B466-148E203D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13351"/>
              </p:ext>
            </p:extLst>
          </p:nvPr>
        </p:nvGraphicFramePr>
        <p:xfrm>
          <a:off x="166748" y="795720"/>
          <a:ext cx="8724182" cy="4153056"/>
        </p:xfrm>
        <a:graphic>
          <a:graphicData uri="http://schemas.openxmlformats.org/drawingml/2006/table">
            <a:tbl>
              <a:tblPr/>
              <a:tblGrid>
                <a:gridCol w="660836">
                  <a:extLst>
                    <a:ext uri="{9D8B030D-6E8A-4147-A177-3AD203B41FA5}">
                      <a16:colId xmlns:a16="http://schemas.microsoft.com/office/drawing/2014/main" val="3712227019"/>
                    </a:ext>
                  </a:extLst>
                </a:gridCol>
                <a:gridCol w="1270526">
                  <a:extLst>
                    <a:ext uri="{9D8B030D-6E8A-4147-A177-3AD203B41FA5}">
                      <a16:colId xmlns:a16="http://schemas.microsoft.com/office/drawing/2014/main" val="2871169589"/>
                    </a:ext>
                  </a:extLst>
                </a:gridCol>
                <a:gridCol w="1375253">
                  <a:extLst>
                    <a:ext uri="{9D8B030D-6E8A-4147-A177-3AD203B41FA5}">
                      <a16:colId xmlns:a16="http://schemas.microsoft.com/office/drawing/2014/main" val="2959519471"/>
                    </a:ext>
                  </a:extLst>
                </a:gridCol>
                <a:gridCol w="810605">
                  <a:extLst>
                    <a:ext uri="{9D8B030D-6E8A-4147-A177-3AD203B41FA5}">
                      <a16:colId xmlns:a16="http://schemas.microsoft.com/office/drawing/2014/main" val="40033231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8409650"/>
                    </a:ext>
                  </a:extLst>
                </a:gridCol>
                <a:gridCol w="1942666">
                  <a:extLst>
                    <a:ext uri="{9D8B030D-6E8A-4147-A177-3AD203B41FA5}">
                      <a16:colId xmlns:a16="http://schemas.microsoft.com/office/drawing/2014/main" val="345873012"/>
                    </a:ext>
                  </a:extLst>
                </a:gridCol>
              </a:tblGrid>
              <a:tr h="266152">
                <a:tc>
                  <a:txBody>
                    <a:bodyPr/>
                    <a:lstStyle/>
                    <a:p>
                      <a:pPr algn="ctr"/>
                      <a:endParaRPr lang="fr-FR" sz="900" dirty="0">
                        <a:effectLst/>
                      </a:endParaRP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effectLst/>
                        </a:rPr>
                        <a:t>Nom long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>
                          <a:effectLst/>
                        </a:rPr>
                        <a:t>Norme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>
                          <a:effectLst/>
                        </a:rPr>
                        <a:t>Type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effectLst/>
                        </a:rPr>
                        <a:t>Remarque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>
                          <a:effectLst/>
                        </a:rPr>
                        <a:t>Illustration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37097"/>
                  </a:ext>
                </a:extLst>
              </a:tr>
              <a:tr h="266152">
                <a:tc>
                  <a:txBody>
                    <a:bodyPr/>
                    <a:lstStyle/>
                    <a:p>
                      <a:r>
                        <a:rPr lang="fr-FR" sz="900" dirty="0">
                          <a:effectLst/>
                        </a:rPr>
                        <a:t>DIN LSA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CEI 61754-3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Obsolète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537844"/>
                  </a:ext>
                </a:extLst>
              </a:tr>
              <a:tr h="266152">
                <a:tc>
                  <a:txBody>
                    <a:bodyPr/>
                    <a:lstStyle/>
                    <a:p>
                      <a:r>
                        <a:rPr lang="fr-FR" sz="900" dirty="0">
                          <a:effectLst/>
                        </a:rPr>
                        <a:t>EC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European Connector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CEI 1754-8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Telecom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07186"/>
                  </a:ext>
                </a:extLst>
              </a:tr>
              <a:tr h="267942">
                <a:tc>
                  <a:txBody>
                    <a:bodyPr/>
                    <a:lstStyle/>
                    <a:p>
                      <a:r>
                        <a:rPr lang="fr-FR" sz="900" dirty="0">
                          <a:effectLst/>
                        </a:rPr>
                        <a:t>FC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Fiber-Ferrule Connector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CEI 61754-13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Telecom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13106"/>
                  </a:ext>
                </a:extLst>
              </a:tr>
              <a:tr h="267942">
                <a:tc>
                  <a:txBody>
                    <a:bodyPr/>
                    <a:lstStyle/>
                    <a:p>
                      <a:r>
                        <a:rPr lang="fr-FR" sz="900" u="none" strike="noStrike" dirty="0">
                          <a:solidFill>
                            <a:srgbClr val="0645AD"/>
                          </a:solidFill>
                          <a:effectLst/>
                          <a:hlinkClick r:id="rId2" tooltip="ESCON"/>
                        </a:rPr>
                        <a:t>ESCON</a:t>
                      </a:r>
                      <a:endParaRPr lang="fr-FR" sz="9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Mainframe IBM et compatible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89032"/>
                  </a:ext>
                </a:extLst>
              </a:tr>
              <a:tr h="266152">
                <a:tc>
                  <a:txBody>
                    <a:bodyPr/>
                    <a:lstStyle/>
                    <a:p>
                      <a:r>
                        <a:rPr lang="fr-FR" sz="900" dirty="0">
                          <a:effectLst/>
                        </a:rPr>
                        <a:t>ST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Straight Tip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CEI 61754-2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Baïonnette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Développé par </a:t>
                      </a:r>
                      <a:r>
                        <a:rPr lang="fr-FR" sz="900" u="none" strike="noStrike">
                          <a:solidFill>
                            <a:srgbClr val="0645AD"/>
                          </a:solidFill>
                          <a:effectLst/>
                          <a:hlinkClick r:id="rId3" tooltip="AT&amp;T"/>
                        </a:rPr>
                        <a:t>AT&amp;T</a:t>
                      </a:r>
                      <a:endParaRPr lang="fr-FR" sz="9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  <a:p>
                      <a:endParaRPr lang="fr-FR" sz="9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2303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DFE2F1B-524E-459B-A051-CF67F1B2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89" y="1053667"/>
            <a:ext cx="934554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E1566B4-CD4A-4668-A9E6-EE7F143B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82" y="1540924"/>
            <a:ext cx="934554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E26AC5-6D38-41CE-9E54-CA4060C3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03" y="2244276"/>
            <a:ext cx="934554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FEDFB5F-2A51-40E6-9A6F-EACC05F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168" y="3090172"/>
            <a:ext cx="93455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07CAD9-AD9C-4043-B088-BCA193C3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660" y="4188274"/>
            <a:ext cx="93455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24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Connector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(2/4)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FFAFFB4-7029-48A0-B466-148E203D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84791"/>
              </p:ext>
            </p:extLst>
          </p:nvPr>
        </p:nvGraphicFramePr>
        <p:xfrm>
          <a:off x="166748" y="795721"/>
          <a:ext cx="8724182" cy="3766784"/>
        </p:xfrm>
        <a:graphic>
          <a:graphicData uri="http://schemas.openxmlformats.org/drawingml/2006/table">
            <a:tbl>
              <a:tblPr/>
              <a:tblGrid>
                <a:gridCol w="425555">
                  <a:extLst>
                    <a:ext uri="{9D8B030D-6E8A-4147-A177-3AD203B41FA5}">
                      <a16:colId xmlns:a16="http://schemas.microsoft.com/office/drawing/2014/main" val="3712227019"/>
                    </a:ext>
                  </a:extLst>
                </a:gridCol>
                <a:gridCol w="1505807">
                  <a:extLst>
                    <a:ext uri="{9D8B030D-6E8A-4147-A177-3AD203B41FA5}">
                      <a16:colId xmlns:a16="http://schemas.microsoft.com/office/drawing/2014/main" val="2871169589"/>
                    </a:ext>
                  </a:extLst>
                </a:gridCol>
                <a:gridCol w="1375253">
                  <a:extLst>
                    <a:ext uri="{9D8B030D-6E8A-4147-A177-3AD203B41FA5}">
                      <a16:colId xmlns:a16="http://schemas.microsoft.com/office/drawing/2014/main" val="2959519471"/>
                    </a:ext>
                  </a:extLst>
                </a:gridCol>
                <a:gridCol w="810605">
                  <a:extLst>
                    <a:ext uri="{9D8B030D-6E8A-4147-A177-3AD203B41FA5}">
                      <a16:colId xmlns:a16="http://schemas.microsoft.com/office/drawing/2014/main" val="40033231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8409650"/>
                    </a:ext>
                  </a:extLst>
                </a:gridCol>
                <a:gridCol w="1942666">
                  <a:extLst>
                    <a:ext uri="{9D8B030D-6E8A-4147-A177-3AD203B41FA5}">
                      <a16:colId xmlns:a16="http://schemas.microsoft.com/office/drawing/2014/main" val="345873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effectLst/>
                      </a:endParaRP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Nom long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Norme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Type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Remarque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Illustration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37097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LX5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61754-23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effectLst/>
                        </a:rPr>
                        <a:t>Rarement utilisé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38313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2" tooltip="Connecteur optique lc"/>
                        </a:rPr>
                        <a:t>LC</a:t>
                      </a:r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3" tooltip="Lucent"/>
                        </a:rPr>
                        <a:t>Lucent</a:t>
                      </a:r>
                      <a:r>
                        <a:rPr lang="fr-FR" sz="800">
                          <a:effectLst/>
                        </a:rPr>
                        <a:t> Connector</a:t>
                      </a:r>
                      <a:r>
                        <a:rPr lang="fr-FR" sz="8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4"/>
                        </a:rPr>
                        <a:t>3</a:t>
                      </a:r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61754-20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Snap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13620"/>
                  </a:ext>
                </a:extLst>
              </a:tr>
              <a:tr h="177424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MIC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Media Interface Connector (</a:t>
                      </a:r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5" tooltip="FDDI"/>
                        </a:rPr>
                        <a:t>FDDI</a:t>
                      </a:r>
                      <a:r>
                        <a:rPr lang="fr-FR" sz="800">
                          <a:effectLst/>
                        </a:rPr>
                        <a:t>)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23227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MU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61754-6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Utilisé au Japon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15553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OptoClip2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IEC(86B)CFO 10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Push-pull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351025"/>
                  </a:ext>
                </a:extLst>
              </a:tr>
              <a:tr h="259312">
                <a:tc>
                  <a:txBody>
                    <a:bodyPr/>
                    <a:lstStyle/>
                    <a:p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6" tooltip="Connecteur optique sc"/>
                        </a:rPr>
                        <a:t>SC</a:t>
                      </a:r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Switching Connector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61754-4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Standard/Subscriber/Square Connector (Très utilisé)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221569"/>
                  </a:ext>
                </a:extLst>
              </a:tr>
              <a:tr h="218368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MTRJ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Media Termination - Recommended Jack</a:t>
                      </a:r>
                      <a:r>
                        <a:rPr lang="fr-FR" sz="8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4"/>
                        </a:rPr>
                        <a:t>3</a:t>
                      </a:r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61754-18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677255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E7BB640F-8CCB-4ADC-B0A8-212FB8F2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179" y="1118627"/>
            <a:ext cx="934554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E3EA51A-5955-452D-85C7-7DEDA95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179" y="1880969"/>
            <a:ext cx="934554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A7F9CC24-45DA-40FC-BB3F-EC3DDACD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179" y="3154735"/>
            <a:ext cx="934554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16103D-8A04-4A59-978A-35923097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98" y="4128120"/>
            <a:ext cx="934554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A474D3E6-E216-494B-BE23-7E0B35F8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325" y="3838633"/>
            <a:ext cx="934554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3762FA-B116-457B-B945-787DFB34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502" y="3039521"/>
            <a:ext cx="934554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3106B3B8-98A1-4C87-8730-8DA00A07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011" y="4342470"/>
            <a:ext cx="93455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D9F6768-F111-43E2-8453-D1F21F77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389" y="1981199"/>
            <a:ext cx="934554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87EB2D28-CCCA-4F47-A0CF-99CB2599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167780"/>
            <a:ext cx="93455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612CE51-107B-4941-853B-CA273E86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0912"/>
            <a:ext cx="934554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2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Connector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(3/4)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FFAFFB4-7029-48A0-B466-148E203D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64138"/>
              </p:ext>
            </p:extLst>
          </p:nvPr>
        </p:nvGraphicFramePr>
        <p:xfrm>
          <a:off x="166748" y="795721"/>
          <a:ext cx="8724182" cy="4489215"/>
        </p:xfrm>
        <a:graphic>
          <a:graphicData uri="http://schemas.openxmlformats.org/drawingml/2006/table">
            <a:tbl>
              <a:tblPr/>
              <a:tblGrid>
                <a:gridCol w="425555">
                  <a:extLst>
                    <a:ext uri="{9D8B030D-6E8A-4147-A177-3AD203B41FA5}">
                      <a16:colId xmlns:a16="http://schemas.microsoft.com/office/drawing/2014/main" val="3712227019"/>
                    </a:ext>
                  </a:extLst>
                </a:gridCol>
                <a:gridCol w="1505807">
                  <a:extLst>
                    <a:ext uri="{9D8B030D-6E8A-4147-A177-3AD203B41FA5}">
                      <a16:colId xmlns:a16="http://schemas.microsoft.com/office/drawing/2014/main" val="2871169589"/>
                    </a:ext>
                  </a:extLst>
                </a:gridCol>
                <a:gridCol w="1375253">
                  <a:extLst>
                    <a:ext uri="{9D8B030D-6E8A-4147-A177-3AD203B41FA5}">
                      <a16:colId xmlns:a16="http://schemas.microsoft.com/office/drawing/2014/main" val="2959519471"/>
                    </a:ext>
                  </a:extLst>
                </a:gridCol>
                <a:gridCol w="810605">
                  <a:extLst>
                    <a:ext uri="{9D8B030D-6E8A-4147-A177-3AD203B41FA5}">
                      <a16:colId xmlns:a16="http://schemas.microsoft.com/office/drawing/2014/main" val="40033231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8409650"/>
                    </a:ext>
                  </a:extLst>
                </a:gridCol>
                <a:gridCol w="1942666">
                  <a:extLst>
                    <a:ext uri="{9D8B030D-6E8A-4147-A177-3AD203B41FA5}">
                      <a16:colId xmlns:a16="http://schemas.microsoft.com/office/drawing/2014/main" val="345873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effectLst/>
                      </a:endParaRP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Nom long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Norme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Type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Remarque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Illustration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37097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 dirty="0">
                          <a:effectLst/>
                        </a:rPr>
                        <a:t>SMA 905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effectLst/>
                        </a:rPr>
                        <a:t>Lasers industriels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93135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 u="none" strike="noStrike" dirty="0">
                          <a:solidFill>
                            <a:srgbClr val="0645AD"/>
                          </a:solidFill>
                          <a:effectLst/>
                          <a:hlinkClick r:id="rId2" tooltip="TOSLINK"/>
                        </a:rPr>
                        <a:t>TOSLINK</a:t>
                      </a:r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Audio numérique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90144"/>
                  </a:ext>
                </a:extLst>
              </a:tr>
              <a:tr h="95536">
                <a:tc>
                  <a:txBody>
                    <a:bodyPr/>
                    <a:lstStyle/>
                    <a:p>
                      <a:r>
                        <a:rPr lang="fr-FR" sz="800" u="none" strike="noStrike">
                          <a:solidFill>
                            <a:srgbClr val="DD3333"/>
                          </a:solidFill>
                          <a:effectLst/>
                          <a:hlinkClick r:id="rId3" tooltip="E-2000 (page inexistante)"/>
                        </a:rPr>
                        <a:t>E-2000</a:t>
                      </a:r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CEI 61754-15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Snap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effectLst/>
                        </a:rPr>
                        <a:t>Telecom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50534"/>
                  </a:ext>
                </a:extLst>
              </a:tr>
              <a:tr h="259312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MPO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Multi-fibre Push-On/Push Off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IEC-61754-7; EIA/TIA-604-5 (FOCIS 5)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Snap (couplage multiple push-pull)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>
                          <a:effectLst/>
                        </a:rPr>
                        <a:t>Intègre 12 (version la plus courante) ou 24 brins optiques.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63508"/>
                  </a:ext>
                </a:extLst>
              </a:tr>
              <a:tr h="136480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VFO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Verranne Fibre Optique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Vissé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Maximum 2.5GBits/s.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109722"/>
                  </a:ext>
                </a:extLst>
              </a:tr>
              <a:tr h="504975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Souriau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Souriau 8016 10A 003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Vissé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Multimode. Obsolète. Date des premiers réseaux optiques en France pour la transmission </a:t>
                      </a:r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4" tooltip="Hiérarchie numérique plésiochrone"/>
                        </a:rPr>
                        <a:t>PDH</a:t>
                      </a:r>
                      <a:r>
                        <a:rPr lang="fr-FR" sz="800">
                          <a:effectLst/>
                        </a:rPr>
                        <a:t> (TNLO 34MBit/s).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03254"/>
                  </a:ext>
                </a:extLst>
              </a:tr>
            </a:tbl>
          </a:graphicData>
        </a:graphic>
      </p:graphicFrame>
      <p:pic>
        <p:nvPicPr>
          <p:cNvPr id="1035" name="Picture 11">
            <a:extLst>
              <a:ext uri="{FF2B5EF4-FFF2-40B4-BE49-F238E27FC236}">
                <a16:creationId xmlns:a16="http://schemas.microsoft.com/office/drawing/2014/main" id="{A474D3E6-E216-494B-BE23-7E0B35F8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57" y="1042089"/>
            <a:ext cx="934554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3762FA-B116-457B-B945-787DFB34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57" y="1846432"/>
            <a:ext cx="934554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3106B3B8-98A1-4C87-8730-8DA00A07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57" y="2957832"/>
            <a:ext cx="93455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D9F6768-F111-43E2-8453-D1F21F77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57" y="3818863"/>
            <a:ext cx="934554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87EB2D28-CCCA-4F47-A0CF-99CB2599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1167780"/>
            <a:ext cx="93455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612CE51-107B-4941-853B-CA273E86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0912"/>
            <a:ext cx="934554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31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organisation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91630"/>
            <a:ext cx="8280000" cy="3024469"/>
          </a:xfrm>
        </p:spPr>
        <p:txBody>
          <a:bodyPr/>
          <a:lstStyle/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Programme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Course : 4 sessions (3h each) on Sept 30, Oct 7 and Dec 2 &amp; 16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Project : 2 sessions with support on Oct 14 &amp; Nov 18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Project Defence : Jan 13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Exam (no information on the schedule)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Two type of session with me</a:t>
            </a:r>
          </a:p>
          <a:p>
            <a:pPr lvl="1"/>
            <a:r>
              <a:rPr lang="en-GB" dirty="0"/>
              <a:t>Course</a:t>
            </a:r>
          </a:p>
          <a:p>
            <a:pPr lvl="1"/>
            <a:r>
              <a:rPr lang="en-GB" dirty="0"/>
              <a:t>Application on a project</a:t>
            </a:r>
          </a:p>
          <a:p>
            <a:pPr lvl="2"/>
            <a:r>
              <a:rPr lang="en-GB" dirty="0"/>
              <a:t>A teamwork with contributions from all members</a:t>
            </a:r>
          </a:p>
          <a:p>
            <a:pPr lvl="2"/>
            <a:r>
              <a:rPr lang="en-GB" dirty="0"/>
              <a:t>Practical use of the knowledge share in the courses</a:t>
            </a:r>
          </a:p>
          <a:p>
            <a:pPr lvl="2"/>
            <a:r>
              <a:rPr lang="en-GB" dirty="0"/>
              <a:t>Search work on the internet</a:t>
            </a:r>
          </a:p>
          <a:p>
            <a:pPr lvl="2"/>
            <a:r>
              <a:rPr lang="en-GB" dirty="0"/>
              <a:t>Support from teacher</a:t>
            </a:r>
          </a:p>
          <a:p>
            <a:pPr lvl="2"/>
            <a:r>
              <a:rPr lang="en-GB" dirty="0"/>
              <a:t>Defence in English with slideshow and share of the speech between team members</a:t>
            </a:r>
          </a:p>
        </p:txBody>
      </p:sp>
    </p:spTree>
    <p:extLst>
      <p:ext uri="{BB962C8B-B14F-4D97-AF65-F5344CB8AC3E}">
        <p14:creationId xmlns:p14="http://schemas.microsoft.com/office/powerpoint/2010/main" val="212388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Connector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 (4/4)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FFAFFB4-7029-48A0-B466-148E203D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5145"/>
              </p:ext>
            </p:extLst>
          </p:nvPr>
        </p:nvGraphicFramePr>
        <p:xfrm>
          <a:off x="166748" y="795721"/>
          <a:ext cx="8724182" cy="1869744"/>
        </p:xfrm>
        <a:graphic>
          <a:graphicData uri="http://schemas.openxmlformats.org/drawingml/2006/table">
            <a:tbl>
              <a:tblPr/>
              <a:tblGrid>
                <a:gridCol w="425555">
                  <a:extLst>
                    <a:ext uri="{9D8B030D-6E8A-4147-A177-3AD203B41FA5}">
                      <a16:colId xmlns:a16="http://schemas.microsoft.com/office/drawing/2014/main" val="3712227019"/>
                    </a:ext>
                  </a:extLst>
                </a:gridCol>
                <a:gridCol w="1505807">
                  <a:extLst>
                    <a:ext uri="{9D8B030D-6E8A-4147-A177-3AD203B41FA5}">
                      <a16:colId xmlns:a16="http://schemas.microsoft.com/office/drawing/2014/main" val="2871169589"/>
                    </a:ext>
                  </a:extLst>
                </a:gridCol>
                <a:gridCol w="1375253">
                  <a:extLst>
                    <a:ext uri="{9D8B030D-6E8A-4147-A177-3AD203B41FA5}">
                      <a16:colId xmlns:a16="http://schemas.microsoft.com/office/drawing/2014/main" val="2959519471"/>
                    </a:ext>
                  </a:extLst>
                </a:gridCol>
                <a:gridCol w="810605">
                  <a:extLst>
                    <a:ext uri="{9D8B030D-6E8A-4147-A177-3AD203B41FA5}">
                      <a16:colId xmlns:a16="http://schemas.microsoft.com/office/drawing/2014/main" val="40033231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8409650"/>
                    </a:ext>
                  </a:extLst>
                </a:gridCol>
                <a:gridCol w="1942666">
                  <a:extLst>
                    <a:ext uri="{9D8B030D-6E8A-4147-A177-3AD203B41FA5}">
                      <a16:colId xmlns:a16="http://schemas.microsoft.com/office/drawing/2014/main" val="345873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effectLst/>
                      </a:endParaRP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Nom long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Norme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Type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effectLst/>
                        </a:rPr>
                        <a:t>Remarque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>
                          <a:effectLst/>
                        </a:rPr>
                        <a:t>Illustration</a:t>
                      </a:r>
                    </a:p>
                  </a:txBody>
                  <a:tcPr marL="13648" marR="29855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37097"/>
                  </a:ext>
                </a:extLst>
              </a:tr>
              <a:tr h="136480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VFO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Verranne Fibre Optique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Vissé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Maximum 2.5GBits/s.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109722"/>
                  </a:ext>
                </a:extLst>
              </a:tr>
              <a:tr h="504975"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Souriau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Souriau 8016 10A 003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Vissé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Multimode. Obsolète. Date des premiers réseaux optiques en France pour la transmission </a:t>
                      </a:r>
                      <a:r>
                        <a:rPr lang="fr-FR" sz="800" u="none" strike="noStrike">
                          <a:solidFill>
                            <a:srgbClr val="0645AD"/>
                          </a:solidFill>
                          <a:effectLst/>
                          <a:hlinkClick r:id="rId2" tooltip="Hiérarchie numérique plésiochrone"/>
                        </a:rPr>
                        <a:t>PDH</a:t>
                      </a:r>
                      <a:r>
                        <a:rPr lang="fr-FR" sz="800">
                          <a:effectLst/>
                        </a:rPr>
                        <a:t> (TNLO 34MBit/s).</a:t>
                      </a: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  <a:p>
                      <a:endParaRPr lang="fr-FR" sz="800" dirty="0">
                        <a:effectLst/>
                      </a:endParaRPr>
                    </a:p>
                  </a:txBody>
                  <a:tcPr marL="13648" marR="13648" marT="6824" marB="682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03254"/>
                  </a:ext>
                </a:extLst>
              </a:tr>
            </a:tbl>
          </a:graphicData>
        </a:graphic>
      </p:graphicFrame>
      <p:pic>
        <p:nvPicPr>
          <p:cNvPr id="1039" name="Picture 15">
            <a:extLst>
              <a:ext uri="{FF2B5EF4-FFF2-40B4-BE49-F238E27FC236}">
                <a16:creationId xmlns:a16="http://schemas.microsoft.com/office/drawing/2014/main" id="{87EB2D28-CCCA-4F47-A0CF-99CB2599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975927"/>
            <a:ext cx="93455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612CE51-107B-4941-853B-CA273E86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747564"/>
            <a:ext cx="934554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0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C0F1BE5-FB49-45EC-BA35-0424B97CC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31592"/>
            <a:ext cx="4374041" cy="1872208"/>
          </a:xfrm>
        </p:spPr>
        <p:txBody>
          <a:bodyPr/>
          <a:lstStyle/>
          <a:p>
            <a:r>
              <a:rPr lang="fr-FR" dirty="0"/>
              <a:t>Fibre </a:t>
            </a:r>
            <a:r>
              <a:rPr lang="fr-FR" dirty="0" err="1"/>
              <a:t>cut</a:t>
            </a:r>
            <a:endParaRPr lang="fr-FR" dirty="0"/>
          </a:p>
          <a:p>
            <a:pPr lvl="1"/>
            <a:r>
              <a:rPr lang="fr-FR" dirty="0"/>
              <a:t>PC – Physical Contact (</a:t>
            </a:r>
            <a:r>
              <a:rPr lang="fr-FR" dirty="0" err="1"/>
              <a:t>allow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return 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UPC – Ultra PC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lower</a:t>
            </a:r>
            <a:r>
              <a:rPr lang="fr-FR" dirty="0"/>
              <a:t> return 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APC – Angle PC (the </a:t>
            </a:r>
            <a:r>
              <a:rPr lang="fr-FR" dirty="0" err="1"/>
              <a:t>lowest</a:t>
            </a:r>
            <a:r>
              <a:rPr lang="fr-FR" dirty="0"/>
              <a:t> return </a:t>
            </a:r>
            <a:r>
              <a:rPr lang="fr-FR" dirty="0" err="1"/>
              <a:t>loss</a:t>
            </a:r>
            <a:r>
              <a:rPr lang="fr-FR" dirty="0"/>
              <a:t> solution, up to 60 dB)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need</a:t>
            </a:r>
            <a:r>
              <a:rPr lang="fr-FR" dirty="0"/>
              <a:t>, </a:t>
            </a:r>
            <a:r>
              <a:rPr lang="fr-FR" dirty="0" err="1"/>
              <a:t>conectors</a:t>
            </a:r>
            <a:r>
              <a:rPr lang="fr-FR" dirty="0"/>
              <a:t> can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mono-fibre or </a:t>
            </a:r>
            <a:r>
              <a:rPr lang="fr-FR" dirty="0" err="1"/>
              <a:t>bifibre</a:t>
            </a:r>
            <a:r>
              <a:rPr lang="fr-FR" dirty="0"/>
              <a:t>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Connector</a:t>
            </a:r>
            <a:r>
              <a:rPr lang="fr-FR" dirty="0"/>
              <a:t> structure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12041BE-A0A1-4270-AD00-4517D44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08" y="1131591"/>
            <a:ext cx="4002383" cy="18722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47DAD9-02E3-4D2F-9D5A-736049BF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91" y="3047068"/>
            <a:ext cx="4158017" cy="20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0E202C-9E6F-4DCA-B642-25937952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94790"/>
            <a:ext cx="4590065" cy="1360936"/>
          </a:xfrm>
        </p:spPr>
        <p:txBody>
          <a:bodyPr/>
          <a:lstStyle/>
          <a:p>
            <a:r>
              <a:rPr lang="fr-FR" sz="1400" dirty="0"/>
              <a:t>Small </a:t>
            </a:r>
            <a:r>
              <a:rPr lang="fr-FR" sz="1400" dirty="0" err="1"/>
              <a:t>Form</a:t>
            </a:r>
            <a:r>
              <a:rPr lang="fr-FR" sz="1400" dirty="0"/>
              <a:t>-Factor </a:t>
            </a:r>
            <a:r>
              <a:rPr lang="fr-FR" sz="1400" dirty="0" err="1"/>
              <a:t>Pluggable</a:t>
            </a:r>
            <a:endParaRPr lang="fr-FR" sz="1400" dirty="0"/>
          </a:p>
          <a:p>
            <a:pPr lvl="1"/>
            <a:r>
              <a:rPr lang="fr-FR" sz="1200" dirty="0"/>
              <a:t>This </a:t>
            </a:r>
            <a:r>
              <a:rPr lang="fr-FR" sz="1200" dirty="0" err="1"/>
              <a:t>is</a:t>
            </a:r>
            <a:r>
              <a:rPr lang="fr-FR" sz="1200" dirty="0"/>
              <a:t> the </a:t>
            </a:r>
            <a:r>
              <a:rPr lang="fr-FR" sz="1200" dirty="0" err="1"/>
              <a:t>optical</a:t>
            </a:r>
            <a:r>
              <a:rPr lang="fr-FR" sz="1200" dirty="0"/>
              <a:t> module </a:t>
            </a:r>
            <a:r>
              <a:rPr lang="fr-FR" sz="1200" dirty="0" err="1"/>
              <a:t>that</a:t>
            </a:r>
            <a:endParaRPr lang="fr-FR" sz="1200" dirty="0"/>
          </a:p>
          <a:p>
            <a:pPr lvl="2"/>
            <a:r>
              <a:rPr lang="fr-FR" sz="1200" dirty="0" err="1"/>
              <a:t>Emits</a:t>
            </a:r>
            <a:r>
              <a:rPr lang="fr-FR" sz="1200" dirty="0"/>
              <a:t> the signal on the fibre</a:t>
            </a:r>
          </a:p>
          <a:p>
            <a:pPr lvl="2"/>
            <a:r>
              <a:rPr lang="fr-FR" sz="1200" dirty="0" err="1"/>
              <a:t>Receives</a:t>
            </a:r>
            <a:r>
              <a:rPr lang="fr-FR" sz="1200" dirty="0"/>
              <a:t> the signal on the </a:t>
            </a:r>
            <a:r>
              <a:rPr lang="fr-FR" sz="1200" dirty="0" err="1"/>
              <a:t>other</a:t>
            </a:r>
            <a:r>
              <a:rPr lang="fr-FR" sz="1200" dirty="0"/>
              <a:t> end</a:t>
            </a:r>
          </a:p>
          <a:p>
            <a:pPr lvl="2"/>
            <a:endParaRPr lang="fr-FR" sz="1200" dirty="0"/>
          </a:p>
          <a:p>
            <a:pPr lvl="2"/>
            <a:r>
              <a:rPr lang="fr-FR" sz="1200" dirty="0" err="1"/>
              <a:t>Adapts</a:t>
            </a:r>
            <a:r>
              <a:rPr lang="fr-FR" sz="1200" dirty="0"/>
              <a:t> </a:t>
            </a:r>
            <a:r>
              <a:rPr lang="fr-FR" sz="1200" dirty="0" err="1"/>
              <a:t>electric</a:t>
            </a:r>
            <a:r>
              <a:rPr lang="fr-FR" sz="1200" dirty="0"/>
              <a:t> signal to light signal, </a:t>
            </a:r>
            <a:r>
              <a:rPr lang="fr-FR" sz="1200" dirty="0" err="1"/>
              <a:t>specific</a:t>
            </a:r>
            <a:r>
              <a:rPr lang="fr-FR" sz="1200" dirty="0"/>
              <a:t> to </a:t>
            </a:r>
            <a:r>
              <a:rPr lang="fr-FR" sz="1200" dirty="0" err="1"/>
              <a:t>wavelength</a:t>
            </a:r>
            <a:endParaRPr lang="fr-FR" sz="1200" dirty="0"/>
          </a:p>
          <a:p>
            <a:pPr lvl="2"/>
            <a:r>
              <a:rPr lang="fr-FR" sz="1200" dirty="0" err="1"/>
              <a:t>Includes</a:t>
            </a:r>
            <a:r>
              <a:rPr lang="fr-FR" sz="1200" dirty="0"/>
              <a:t> LED/Laser </a:t>
            </a:r>
            <a:r>
              <a:rPr lang="fr-FR" sz="1200" dirty="0" err="1"/>
              <a:t>beam</a:t>
            </a:r>
            <a:endParaRPr lang="fr-FR" sz="1200" dirty="0"/>
          </a:p>
          <a:p>
            <a:pPr lvl="1"/>
            <a:endParaRPr lang="fr-FR" sz="12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SFP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2A8E57-9594-49BE-B397-2B621E4E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39" y="3979248"/>
            <a:ext cx="1063776" cy="10637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804DD9-C51D-46D8-9766-2D9D4D67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85" y="3631057"/>
            <a:ext cx="1159477" cy="11594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2F105B2-ABDD-4AF0-8723-DC70CB832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09" y="4164206"/>
            <a:ext cx="926977" cy="9269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9BC5D1-6652-434D-B6F1-5A044D2B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977" y="3955709"/>
            <a:ext cx="1159476" cy="1159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E91D49-AFAE-4BAC-882D-50F29BB0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0" y="3430368"/>
            <a:ext cx="1215008" cy="12150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D78B1E1-9FE7-4EE7-A164-24A958AE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6" y="2290876"/>
            <a:ext cx="1215007" cy="12150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D11C2C-CCAC-452A-AF82-CE8939825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3316" y="29883"/>
            <a:ext cx="2357847" cy="2060461"/>
          </a:xfrm>
          <a:prstGeom prst="rect">
            <a:avLst/>
          </a:prstGeom>
        </p:spPr>
      </p:pic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41A89375-248E-462F-A1C9-8D982E9DF32A}"/>
              </a:ext>
            </a:extLst>
          </p:cNvPr>
          <p:cNvSpPr txBox="1">
            <a:spLocks/>
          </p:cNvSpPr>
          <p:nvPr/>
        </p:nvSpPr>
        <p:spPr bwMode="gray">
          <a:xfrm>
            <a:off x="1739051" y="2652037"/>
            <a:ext cx="4590065" cy="10402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/>
              <a:t>Different</a:t>
            </a:r>
            <a:r>
              <a:rPr lang="fr-FR" sz="1400" dirty="0"/>
              <a:t> types of SFP </a:t>
            </a:r>
            <a:r>
              <a:rPr lang="fr-FR" sz="1400" dirty="0" err="1"/>
              <a:t>according</a:t>
            </a:r>
            <a:r>
              <a:rPr lang="fr-FR" sz="1400" dirty="0"/>
              <a:t> to use</a:t>
            </a:r>
          </a:p>
          <a:p>
            <a:pPr lvl="1"/>
            <a:r>
              <a:rPr lang="fr-FR" sz="1200" dirty="0"/>
              <a:t>SFP / SFP+ for </a:t>
            </a:r>
            <a:r>
              <a:rPr lang="fr-FR" sz="1200" dirty="0" err="1"/>
              <a:t>various</a:t>
            </a:r>
            <a:r>
              <a:rPr lang="fr-FR" sz="1200" dirty="0"/>
              <a:t> rates (up to 25 </a:t>
            </a:r>
            <a:r>
              <a:rPr lang="fr-FR" sz="1200" dirty="0" err="1"/>
              <a:t>Gbps</a:t>
            </a:r>
            <a:r>
              <a:rPr lang="fr-FR" sz="1200" dirty="0"/>
              <a:t> </a:t>
            </a:r>
            <a:r>
              <a:rPr lang="fr-FR" sz="1200" dirty="0" err="1"/>
              <a:t>currently</a:t>
            </a:r>
            <a:r>
              <a:rPr lang="fr-FR" sz="1200" dirty="0"/>
              <a:t>)</a:t>
            </a:r>
          </a:p>
          <a:p>
            <a:pPr lvl="1"/>
            <a:r>
              <a:rPr lang="fr-FR" sz="1200" dirty="0"/>
              <a:t>Single or bi-fibre adapteur</a:t>
            </a:r>
          </a:p>
          <a:p>
            <a:pPr lvl="1"/>
            <a:endParaRPr lang="fr-FR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BC351F1-1375-46F5-8F00-71F54AD08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764" y="2093818"/>
            <a:ext cx="2570629" cy="19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5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Jumpers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26" name="Picture 2" descr="Formation Fibre Optique | Le cordon (ou la jarretière) optique">
            <a:extLst>
              <a:ext uri="{FF2B5EF4-FFF2-40B4-BE49-F238E27FC236}">
                <a16:creationId xmlns:a16="http://schemas.microsoft.com/office/drawing/2014/main" id="{7F76CDC7-A670-4EFF-9B1D-AC13D3EC5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99" y="105958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0A81398D-F1EF-456A-BF65-92A0D4F70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5422500" cy="1665983"/>
          </a:xfrm>
        </p:spPr>
        <p:txBody>
          <a:bodyPr/>
          <a:lstStyle/>
          <a:p>
            <a:r>
              <a:rPr lang="fr-FR" dirty="0"/>
              <a:t>Single fibre </a:t>
            </a:r>
            <a:r>
              <a:rPr lang="fr-FR" dirty="0" err="1"/>
              <a:t>cables</a:t>
            </a:r>
            <a:r>
              <a:rPr lang="fr-FR" dirty="0"/>
              <a:t> (</a:t>
            </a:r>
            <a:r>
              <a:rPr lang="fr-FR" dirty="0" err="1"/>
              <a:t>occasionnaly</a:t>
            </a:r>
            <a:r>
              <a:rPr lang="fr-FR" dirty="0"/>
              <a:t> Bi-Fibre)</a:t>
            </a:r>
          </a:p>
          <a:p>
            <a:pPr lvl="1"/>
            <a:r>
              <a:rPr lang="fr-FR" dirty="0" err="1"/>
              <a:t>Used</a:t>
            </a:r>
            <a:r>
              <a:rPr lang="fr-FR" dirty="0"/>
              <a:t> for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equipement</a:t>
            </a:r>
            <a:r>
              <a:rPr lang="fr-FR" dirty="0"/>
              <a:t> in a rack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at home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wall</a:t>
            </a:r>
            <a:r>
              <a:rPr lang="fr-FR" dirty="0"/>
              <a:t> adapter and internet box)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Allow</a:t>
            </a:r>
            <a:r>
              <a:rPr lang="fr-FR" dirty="0"/>
              <a:t> to (re)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connections in datacenters for instance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6019955-5DA5-4587-B296-7F7FFF8D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2931789"/>
            <a:ext cx="3506958" cy="1753479"/>
          </a:xfrm>
          <a:prstGeom prst="rect">
            <a:avLst/>
          </a:prstGeom>
        </p:spPr>
      </p:pic>
      <p:pic>
        <p:nvPicPr>
          <p:cNvPr id="1028" name="Picture 4" descr="Fiche_SC_01">
            <a:extLst>
              <a:ext uri="{FF2B5EF4-FFF2-40B4-BE49-F238E27FC236}">
                <a16:creationId xmlns:a16="http://schemas.microsoft.com/office/drawing/2014/main" id="{CAC785C7-A333-4FA6-AEDB-878E6CAE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75806"/>
            <a:ext cx="1644774" cy="6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C_1">
            <a:extLst>
              <a:ext uri="{FF2B5EF4-FFF2-40B4-BE49-F238E27FC236}">
                <a16:creationId xmlns:a16="http://schemas.microsoft.com/office/drawing/2014/main" id="{C686B48A-A3C9-4B0D-8C34-5653CFEB4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78" y="3926658"/>
            <a:ext cx="1743515" cy="5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10">
            <a:extLst>
              <a:ext uri="{FF2B5EF4-FFF2-40B4-BE49-F238E27FC236}">
                <a16:creationId xmlns:a16="http://schemas.microsoft.com/office/drawing/2014/main" id="{897F67A7-E6F5-4363-BEAD-05CB93424B4F}"/>
              </a:ext>
            </a:extLst>
          </p:cNvPr>
          <p:cNvSpPr txBox="1">
            <a:spLocks/>
          </p:cNvSpPr>
          <p:nvPr/>
        </p:nvSpPr>
        <p:spPr bwMode="gray">
          <a:xfrm>
            <a:off x="5697769" y="3506038"/>
            <a:ext cx="2398806" cy="115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SC </a:t>
            </a:r>
            <a:r>
              <a:rPr lang="fr-FR" dirty="0" err="1"/>
              <a:t>connector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LC </a:t>
            </a:r>
            <a:r>
              <a:rPr lang="fr-FR" dirty="0" err="1"/>
              <a:t>connector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49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65AC12B-C034-4383-8611-BC3480E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 err="1"/>
              <a:t>Breakouts</a:t>
            </a:r>
            <a:r>
              <a:rPr lang="fr-FR" dirty="0"/>
              <a:t> and </a:t>
            </a:r>
            <a:r>
              <a:rPr lang="fr-FR" dirty="0" err="1"/>
              <a:t>half</a:t>
            </a:r>
            <a:r>
              <a:rPr lang="fr-FR" dirty="0"/>
              <a:t> </a:t>
            </a:r>
            <a:r>
              <a:rPr lang="fr-FR" dirty="0" err="1"/>
              <a:t>breakouts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AB168A-D9FD-4BC5-927F-620F2C9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6CEB09-E034-45EF-8478-D72A419C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536031-309E-4484-8AAD-272BAF01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73" y="3123544"/>
            <a:ext cx="3851920" cy="1929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17D00C-1808-432B-91FA-CF7184FC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9" y="987574"/>
            <a:ext cx="2757249" cy="206769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1CD489-0441-4901-9FD8-7C43001F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433" y="987574"/>
            <a:ext cx="5419566" cy="3096344"/>
          </a:xfrm>
        </p:spPr>
        <p:txBody>
          <a:bodyPr/>
          <a:lstStyle/>
          <a:p>
            <a:r>
              <a:rPr lang="fr-FR" dirty="0"/>
              <a:t>Variation on Jumpers</a:t>
            </a:r>
          </a:p>
          <a:p>
            <a:pPr lvl="1"/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equipment</a:t>
            </a:r>
            <a:r>
              <a:rPr lang="fr-FR" dirty="0"/>
              <a:t> </a:t>
            </a:r>
            <a:r>
              <a:rPr lang="fr-FR" dirty="0" err="1"/>
              <a:t>requiring</a:t>
            </a:r>
            <a:r>
              <a:rPr lang="fr-FR" dirty="0"/>
              <a:t> a set of fibres (</a:t>
            </a:r>
            <a:r>
              <a:rPr lang="fr-FR" dirty="0" err="1"/>
              <a:t>typically</a:t>
            </a:r>
            <a:r>
              <a:rPr lang="fr-FR" dirty="0"/>
              <a:t> radio site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sectors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Preventing</a:t>
            </a:r>
            <a:r>
              <a:rPr lang="fr-FR" dirty="0"/>
              <a:t> a mess of jumpers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equipments</a:t>
            </a:r>
            <a:r>
              <a:rPr lang="fr-FR" dirty="0"/>
              <a:t>,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equipements</a:t>
            </a:r>
            <a:r>
              <a:rPr lang="fr-FR" dirty="0"/>
              <a:t> are not close the one to the </a:t>
            </a:r>
            <a:r>
              <a:rPr lang="fr-FR" dirty="0" err="1"/>
              <a:t>others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Embed</a:t>
            </a:r>
            <a:r>
              <a:rPr lang="fr-FR" dirty="0"/>
              <a:t> </a:t>
            </a:r>
            <a:r>
              <a:rPr lang="fr-FR" dirty="0" err="1"/>
              <a:t>connectors</a:t>
            </a:r>
            <a:r>
              <a:rPr lang="fr-FR" dirty="0"/>
              <a:t>,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imply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085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Installing</a:t>
            </a:r>
            <a:r>
              <a:rPr lang="fr-FR" dirty="0"/>
              <a:t>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245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 err="1"/>
              <a:t>Developed</a:t>
            </a:r>
            <a:r>
              <a:rPr lang="fr-FR" dirty="0"/>
              <a:t> infrastructure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in France GCBLO infra</a:t>
            </a:r>
            <a:br>
              <a:rPr lang="fr-FR" dirty="0"/>
            </a:br>
            <a:r>
              <a:rPr lang="fr-FR" dirty="0"/>
              <a:t>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partners</a:t>
            </a:r>
            <a:r>
              <a:rPr lang="fr-FR" dirty="0"/>
              <a:t> (Axione…)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 </a:t>
            </a:r>
            <a:r>
              <a:rPr lang="fr-FR" dirty="0" err="1"/>
              <a:t>contract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the infra</a:t>
            </a:r>
          </a:p>
          <a:p>
            <a:pPr marL="285750" lvl="1" indent="-285750">
              <a:buFontTx/>
              <a:buChar char="-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equipments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cables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/>
              <a:t>Access and maintenance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for </a:t>
            </a:r>
            <a:r>
              <a:rPr lang="fr-FR" dirty="0" err="1"/>
              <a:t>developping</a:t>
            </a:r>
            <a:r>
              <a:rPr lang="fr-FR" dirty="0"/>
              <a:t> infra, </a:t>
            </a:r>
            <a:r>
              <a:rPr lang="fr-FR" dirty="0" err="1"/>
              <a:t>especially</a:t>
            </a:r>
            <a:br>
              <a:rPr lang="fr-FR" dirty="0"/>
            </a:br>
            <a:r>
              <a:rPr lang="fr-FR" dirty="0"/>
              <a:t>in dense area </a:t>
            </a:r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cities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Multiple format/size</a:t>
            </a:r>
          </a:p>
          <a:p>
            <a:pPr lvl="1"/>
            <a:r>
              <a:rPr lang="fr-FR" dirty="0"/>
              <a:t>L1T/L2T/L3T</a:t>
            </a:r>
          </a:p>
          <a:p>
            <a:pPr lvl="1"/>
            <a:r>
              <a:rPr lang="fr-FR" dirty="0" err="1"/>
              <a:t>Characteristics</a:t>
            </a:r>
            <a:r>
              <a:rPr lang="fr-FR" dirty="0"/>
              <a:t>, </a:t>
            </a:r>
            <a:r>
              <a:rPr lang="fr-FR" dirty="0" err="1"/>
              <a:t>mainly</a:t>
            </a:r>
            <a:r>
              <a:rPr lang="fr-FR" dirty="0"/>
              <a:t> the size and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ducts</a:t>
            </a:r>
            <a:endParaRPr lang="fr-FR" dirty="0"/>
          </a:p>
          <a:p>
            <a:pPr lvl="1"/>
            <a:r>
              <a:rPr lang="fr-FR" dirty="0" err="1"/>
              <a:t>Interconnection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infra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Manholes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358CB2-C7FC-4124-8E31-F50761A4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35" y="2644849"/>
            <a:ext cx="3825032" cy="24419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8677554-D4C3-40A3-B1B6-68EB2331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14601"/>
            <a:ext cx="2948947" cy="22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/>
              <a:t>A key for network extension and connections</a:t>
            </a:r>
          </a:p>
          <a:p>
            <a:pPr lvl="1"/>
            <a:r>
              <a:rPr lang="fr-FR" dirty="0" err="1"/>
              <a:t>Soldering</a:t>
            </a:r>
            <a:r>
              <a:rPr lang="fr-FR" dirty="0"/>
              <a:t> to fibres to </a:t>
            </a:r>
            <a:r>
              <a:rPr lang="fr-FR" dirty="0" err="1"/>
              <a:t>offer</a:t>
            </a:r>
            <a:r>
              <a:rPr lang="fr-FR" dirty="0"/>
              <a:t> </a:t>
            </a:r>
            <a:r>
              <a:rPr lang="fr-FR" dirty="0" err="1"/>
              <a:t>continuity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Touchy</a:t>
            </a:r>
            <a:r>
              <a:rPr lang="fr-FR" dirty="0"/>
              <a:t> </a:t>
            </a:r>
            <a:r>
              <a:rPr lang="fr-FR" dirty="0" err="1"/>
              <a:t>operation</a:t>
            </a:r>
            <a:endParaRPr lang="fr-FR" dirty="0"/>
          </a:p>
          <a:p>
            <a:pPr lvl="1"/>
            <a:r>
              <a:rPr lang="fr-FR" dirty="0" err="1"/>
              <a:t>Aligning</a:t>
            </a:r>
            <a:r>
              <a:rPr lang="fr-FR" dirty="0"/>
              <a:t> the </a:t>
            </a:r>
            <a:r>
              <a:rPr lang="fr-FR" dirty="0" err="1"/>
              <a:t>core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refraction</a:t>
            </a:r>
            <a:r>
              <a:rPr lang="fr-FR" dirty="0"/>
              <a:t>/</a:t>
            </a:r>
            <a:r>
              <a:rPr lang="fr-FR" dirty="0" err="1"/>
              <a:t>reflection</a:t>
            </a:r>
            <a:endParaRPr lang="fr-FR" dirty="0"/>
          </a:p>
          <a:p>
            <a:pPr lvl="1"/>
            <a:r>
              <a:rPr lang="fr-FR" dirty="0"/>
              <a:t>Case of G657 and G652</a:t>
            </a:r>
          </a:p>
          <a:p>
            <a:pPr lvl="1"/>
            <a:endParaRPr lang="fr-FR" dirty="0"/>
          </a:p>
          <a:p>
            <a:r>
              <a:rPr lang="fr-FR" dirty="0"/>
              <a:t>A sensitive </a:t>
            </a:r>
            <a:r>
              <a:rPr lang="fr-FR" dirty="0" err="1"/>
              <a:t>operation</a:t>
            </a:r>
            <a:endParaRPr lang="fr-FR" dirty="0"/>
          </a:p>
          <a:p>
            <a:pPr lvl="1"/>
            <a:r>
              <a:rPr lang="fr-FR" dirty="0"/>
              <a:t>An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made </a:t>
            </a:r>
            <a:r>
              <a:rPr lang="fr-FR" dirty="0" err="1"/>
              <a:t>outside</a:t>
            </a:r>
            <a:endParaRPr lang="fr-FR" dirty="0"/>
          </a:p>
          <a:p>
            <a:pPr lvl="2"/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dust</a:t>
            </a:r>
            <a:endParaRPr lang="fr-FR" dirty="0"/>
          </a:p>
          <a:p>
            <a:pPr lvl="2"/>
            <a:r>
              <a:rPr lang="fr-FR" dirty="0" err="1"/>
              <a:t>Sensitivity</a:t>
            </a:r>
            <a:r>
              <a:rPr lang="fr-FR" dirty="0"/>
              <a:t> to </a:t>
            </a:r>
            <a:r>
              <a:rPr lang="fr-FR" dirty="0" err="1"/>
              <a:t>humity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…</a:t>
            </a:r>
            <a:r>
              <a:rPr lang="fr-FR" dirty="0" err="1"/>
              <a:t>that</a:t>
            </a:r>
            <a:r>
              <a:rPr lang="fr-FR" dirty="0"/>
              <a:t> can lead to signal </a:t>
            </a:r>
            <a:r>
              <a:rPr lang="fr-FR" dirty="0" err="1"/>
              <a:t>attenuation</a:t>
            </a:r>
            <a:endParaRPr lang="fr-FR" dirty="0"/>
          </a:p>
          <a:p>
            <a:pPr lvl="1"/>
            <a:r>
              <a:rPr lang="fr-FR" dirty="0" err="1"/>
              <a:t>Targeted</a:t>
            </a:r>
            <a:r>
              <a:rPr lang="fr-FR" dirty="0"/>
              <a:t> </a:t>
            </a:r>
            <a:r>
              <a:rPr lang="fr-FR" dirty="0" err="1"/>
              <a:t>attenuation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0,1 dB (</a:t>
            </a:r>
            <a:r>
              <a:rPr lang="fr-FR" dirty="0" err="1"/>
              <a:t>usually</a:t>
            </a:r>
            <a:r>
              <a:rPr lang="fr-FR" dirty="0"/>
              <a:t> a challenge)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Splicing</a:t>
            </a:r>
            <a:r>
              <a:rPr lang="fr-FR" dirty="0"/>
              <a:t>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8D2283-0ADB-4449-B3B8-5DF80EA2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79792"/>
            <a:ext cx="2237234" cy="22372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C0B786-4F5D-4182-BA4D-448B8095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646" y="558899"/>
            <a:ext cx="2146213" cy="21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4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 err="1"/>
              <a:t>Capability</a:t>
            </a:r>
            <a:r>
              <a:rPr lang="fr-FR" dirty="0"/>
              <a:t> of </a:t>
            </a:r>
            <a:r>
              <a:rPr lang="fr-FR" dirty="0" err="1"/>
              <a:t>such</a:t>
            </a:r>
            <a:r>
              <a:rPr lang="fr-FR" dirty="0"/>
              <a:t> cabinets</a:t>
            </a:r>
          </a:p>
          <a:p>
            <a:pPr lvl="1"/>
            <a:r>
              <a:rPr lang="fr-FR" dirty="0" err="1"/>
              <a:t>Possibility</a:t>
            </a:r>
            <a:r>
              <a:rPr lang="fr-FR" dirty="0"/>
              <a:t> to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operators</a:t>
            </a:r>
            <a:endParaRPr lang="fr-FR" dirty="0"/>
          </a:p>
          <a:p>
            <a:pPr lvl="1"/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mapping </a:t>
            </a:r>
            <a:r>
              <a:rPr lang="fr-FR" dirty="0" err="1"/>
              <a:t>capability</a:t>
            </a:r>
            <a:endParaRPr lang="fr-FR" dirty="0"/>
          </a:p>
          <a:p>
            <a:pPr lvl="1"/>
            <a:r>
              <a:rPr lang="fr-FR" dirty="0"/>
              <a:t>Risks of </a:t>
            </a: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/>
              <a:t>Multiple </a:t>
            </a:r>
            <a:r>
              <a:rPr lang="fr-FR" dirty="0" err="1"/>
              <a:t>actors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companies</a:t>
            </a:r>
            <a:br>
              <a:rPr lang="fr-FR" dirty="0"/>
            </a:br>
            <a:r>
              <a:rPr lang="fr-FR" dirty="0" err="1"/>
              <a:t>Sometime</a:t>
            </a:r>
            <a:r>
              <a:rPr lang="fr-FR" dirty="0"/>
              <a:t> keys are </a:t>
            </a:r>
            <a:r>
              <a:rPr lang="fr-FR" dirty="0" err="1"/>
              <a:t>used</a:t>
            </a:r>
            <a:r>
              <a:rPr lang="fr-FR" dirty="0"/>
              <a:t>… and </a:t>
            </a:r>
            <a:r>
              <a:rPr lang="fr-FR" dirty="0" err="1"/>
              <a:t>broken</a:t>
            </a:r>
            <a:br>
              <a:rPr lang="fr-FR" dirty="0"/>
            </a:br>
            <a:r>
              <a:rPr lang="fr-FR" dirty="0"/>
              <a:t>Real </a:t>
            </a:r>
            <a:r>
              <a:rPr lang="fr-FR" dirty="0" err="1"/>
              <a:t>difficulty</a:t>
            </a:r>
            <a:r>
              <a:rPr lang="fr-FR" dirty="0"/>
              <a:t> to trace </a:t>
            </a:r>
            <a:r>
              <a:rPr lang="fr-FR" dirty="0" err="1"/>
              <a:t>accesses</a:t>
            </a:r>
            <a:endParaRPr lang="fr-FR" dirty="0"/>
          </a:p>
          <a:p>
            <a:pPr marL="285750" lvl="1" indent="-285750">
              <a:buFontTx/>
              <a:buChar char="-"/>
            </a:pPr>
            <a:r>
              <a:rPr lang="fr-FR" dirty="0" err="1"/>
              <a:t>Malicious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 err="1"/>
              <a:t>however</a:t>
            </a:r>
            <a:r>
              <a:rPr lang="fr-FR" dirty="0"/>
              <a:t> not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much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Typical</a:t>
            </a:r>
            <a:r>
              <a:rPr lang="fr-FR" dirty="0"/>
              <a:t> use </a:t>
            </a:r>
          </a:p>
          <a:p>
            <a:pPr lvl="1"/>
            <a:r>
              <a:rPr lang="fr-FR" dirty="0"/>
              <a:t>FTTH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networks </a:t>
            </a:r>
            <a:r>
              <a:rPr lang="fr-FR" dirty="0" err="1"/>
              <a:t>special</a:t>
            </a:r>
            <a:r>
              <a:rPr lang="fr-FR" dirty="0"/>
              <a:t> cases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Street cabinet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DCDF11-6B4D-4356-8C07-3E0321C5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98" y="1635646"/>
            <a:ext cx="2960676" cy="30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4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8280000" cy="3638426"/>
          </a:xfrm>
        </p:spPr>
        <p:txBody>
          <a:bodyPr/>
          <a:lstStyle/>
          <a:p>
            <a:r>
              <a:rPr lang="fr-FR" dirty="0" err="1"/>
              <a:t>Existing</a:t>
            </a:r>
            <a:r>
              <a:rPr lang="fr-FR" dirty="0"/>
              <a:t> networks</a:t>
            </a:r>
          </a:p>
          <a:p>
            <a:pPr lvl="1"/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operators</a:t>
            </a:r>
            <a:r>
              <a:rPr lang="fr-FR" dirty="0"/>
              <a:t> have a </a:t>
            </a:r>
            <a:r>
              <a:rPr lang="fr-FR" dirty="0" err="1"/>
              <a:t>duct</a:t>
            </a:r>
            <a:r>
              <a:rPr lang="fr-FR" dirty="0"/>
              <a:t> infrastructure</a:t>
            </a:r>
          </a:p>
          <a:p>
            <a:pPr lvl="1"/>
            <a:r>
              <a:rPr lang="fr-FR" dirty="0"/>
              <a:t>Orange has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lang="fr-FR" dirty="0"/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(Axione, </a:t>
            </a:r>
            <a:r>
              <a:rPr lang="fr-FR" dirty="0" err="1"/>
              <a:t>Covage</a:t>
            </a:r>
            <a:r>
              <a:rPr lang="fr-FR" dirty="0"/>
              <a:t>, …)</a:t>
            </a:r>
          </a:p>
          <a:p>
            <a:pPr lvl="2"/>
            <a:r>
              <a:rPr lang="fr-FR" dirty="0" err="1"/>
              <a:t>Constraints</a:t>
            </a:r>
            <a:r>
              <a:rPr lang="fr-FR" dirty="0"/>
              <a:t> in </a:t>
            </a:r>
            <a:r>
              <a:rPr lang="fr-FR" dirty="0" err="1"/>
              <a:t>some</a:t>
            </a:r>
            <a:r>
              <a:rPr lang="fr-FR" dirty="0"/>
              <a:t> areas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regulation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Ducts</a:t>
            </a:r>
            <a:r>
              <a:rPr lang="fr-FR" dirty="0"/>
              <a:t> for </a:t>
            </a:r>
            <a:r>
              <a:rPr lang="fr-FR" dirty="0" err="1"/>
              <a:t>telecom</a:t>
            </a:r>
            <a:r>
              <a:rPr lang="fr-FR" dirty="0"/>
              <a:t> </a:t>
            </a:r>
            <a:r>
              <a:rPr lang="fr-FR" dirty="0" err="1"/>
              <a:t>cables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A3DF21-66B8-4BE8-9709-56821A67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35846"/>
            <a:ext cx="2536068" cy="16489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CB168A-5260-44CB-BA78-56EFE659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06" y="3435846"/>
            <a:ext cx="2931495" cy="16489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48957C-7B29-46F0-8EBC-9FD01BE9D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122" y="902763"/>
            <a:ext cx="3816283" cy="25004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BC64EE-A4E7-40EA-91E6-7E9873B6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215" y="3431577"/>
            <a:ext cx="1999249" cy="13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5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1/4 programme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635646"/>
            <a:ext cx="3509945" cy="2880453"/>
          </a:xfrm>
        </p:spPr>
        <p:txBody>
          <a:bodyPr/>
          <a:lstStyle/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1. Optical fibre physics and principles</a:t>
            </a:r>
          </a:p>
          <a:p>
            <a:pPr lvl="1">
              <a:tabLst/>
            </a:pPr>
            <a:r>
              <a:rPr lang="en-GB" dirty="0"/>
              <a:t>The medium</a:t>
            </a:r>
          </a:p>
          <a:p>
            <a:pPr lvl="1">
              <a:tabLst/>
            </a:pPr>
            <a:r>
              <a:rPr lang="en-GB" dirty="0"/>
              <a:t>Principle of communication using light</a:t>
            </a:r>
          </a:p>
          <a:p>
            <a:pPr lvl="1">
              <a:tabLst/>
            </a:pPr>
            <a:r>
              <a:rPr lang="en-GB" dirty="0"/>
              <a:t>Types of </a:t>
            </a:r>
            <a:r>
              <a:rPr lang="en-GB" dirty="0" err="1"/>
              <a:t>fiber</a:t>
            </a:r>
            <a:r>
              <a:rPr lang="en-GB" dirty="0"/>
              <a:t> optics</a:t>
            </a:r>
          </a:p>
          <a:p>
            <a:pPr lvl="1">
              <a:tabLst/>
            </a:pPr>
            <a:endParaRPr lang="en-GB" dirty="0"/>
          </a:p>
          <a:p>
            <a:pPr lvl="1"/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2. Optical fibre Cables</a:t>
            </a:r>
          </a:p>
          <a:p>
            <a:pPr lvl="1"/>
            <a:r>
              <a:rPr lang="en-GB" dirty="0">
                <a:latin typeface="+mn-lt"/>
              </a:rPr>
              <a:t>Cable types, evolution, active systems</a:t>
            </a:r>
          </a:p>
          <a:p>
            <a:pPr lvl="1"/>
            <a:r>
              <a:rPr lang="en-GB" dirty="0">
                <a:latin typeface="+mn-lt"/>
              </a:rPr>
              <a:t>Cables with tubes, ribbons</a:t>
            </a:r>
          </a:p>
          <a:p>
            <a:pPr lvl="0">
              <a:spcAft>
                <a:spcPts val="0"/>
              </a:spcAft>
              <a:tabLst/>
            </a:pPr>
            <a:endParaRPr lang="en-GB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CA0AB7-5D24-4452-A122-5E160390BAC1}"/>
              </a:ext>
            </a:extLst>
          </p:cNvPr>
          <p:cNvSpPr txBox="1">
            <a:spLocks/>
          </p:cNvSpPr>
          <p:nvPr/>
        </p:nvSpPr>
        <p:spPr bwMode="gray">
          <a:xfrm>
            <a:off x="5076056" y="1635646"/>
            <a:ext cx="3509945" cy="28804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900"/>
              </a:spcAft>
              <a:buFont typeface="Arial" pitchFamily="34" charset="0"/>
              <a:buNone/>
              <a:tabLst>
                <a:tab pos="2241550" algn="l"/>
              </a:tabLst>
              <a:defRPr sz="1350" kern="1200" cap="all" baseline="0">
                <a:solidFill>
                  <a:schemeClr val="tx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0" i="0" u="none" strike="noStrike" kern="1200" cap="all" spc="0" normalizeH="0" baseline="0" noProof="0" dirty="0">
                <a:ln>
                  <a:noFill/>
                </a:ln>
                <a:solidFill>
                  <a:srgbClr val="50BFDA"/>
                </a:solidFill>
                <a:effectLst/>
                <a:uLnTx/>
                <a:uFillTx/>
                <a:latin typeface="Bouygues Read Medium" pitchFamily="50" charset="0"/>
                <a:ea typeface="+mn-ea"/>
                <a:cs typeface="+mn-cs"/>
              </a:rPr>
              <a:t>3. Optical fibre accessories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5465F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Connectors and splicing optical fibre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5465F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Jumpers between 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25465F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equipments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25465F"/>
              </a:solidFill>
              <a:effectLst/>
              <a:uLnTx/>
              <a:uFillTx/>
              <a:latin typeface="Bouygues Read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5465F"/>
                </a:solidFill>
                <a:effectLst/>
                <a:uLnTx/>
                <a:uFillTx/>
                <a:latin typeface="Bouygues Read"/>
                <a:ea typeface="+mn-ea"/>
                <a:cs typeface="+mn-cs"/>
              </a:rPr>
              <a:t>Connecting with optical fibre</a:t>
            </a:r>
          </a:p>
          <a:p>
            <a:pPr lvl="1"/>
            <a:endParaRPr lang="en-GB" sz="1400" cap="all" dirty="0">
              <a:solidFill>
                <a:srgbClr val="50BFDA"/>
              </a:solidFill>
              <a:latin typeface="Bouygues Read Medium" pitchFamily="50" charset="0"/>
            </a:endParaRPr>
          </a:p>
          <a:p>
            <a:pPr lvl="1"/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4. Installing optical fibre</a:t>
            </a:r>
          </a:p>
          <a:p>
            <a:pPr lvl="1"/>
            <a:r>
              <a:rPr lang="en-GB" dirty="0"/>
              <a:t>Urban zones, other</a:t>
            </a:r>
          </a:p>
          <a:p>
            <a:pPr lvl="1"/>
            <a:r>
              <a:rPr lang="en-GB" dirty="0"/>
              <a:t>Street cabinets, manholes and ducts</a:t>
            </a:r>
          </a:p>
          <a:p>
            <a:pPr lvl="1"/>
            <a:r>
              <a:rPr lang="en-GB" dirty="0"/>
              <a:t>Aerial installation</a:t>
            </a:r>
          </a:p>
          <a:p>
            <a:pPr lvl="1"/>
            <a:r>
              <a:rPr lang="en-GB" dirty="0"/>
              <a:t>Inter-continental cables, submarine</a:t>
            </a:r>
          </a:p>
          <a:p>
            <a:pPr>
              <a:spcAft>
                <a:spcPts val="0"/>
              </a:spcAft>
              <a:tabLst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775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73183"/>
            <a:ext cx="3869985" cy="3652817"/>
          </a:xfrm>
        </p:spPr>
        <p:txBody>
          <a:bodyPr/>
          <a:lstStyle/>
          <a:p>
            <a:r>
              <a:rPr lang="fr-FR" dirty="0"/>
              <a:t>Urban areas</a:t>
            </a:r>
          </a:p>
          <a:p>
            <a:pPr lvl="1"/>
            <a:r>
              <a:rPr lang="fr-FR" dirty="0" err="1"/>
              <a:t>Existing</a:t>
            </a:r>
            <a:r>
              <a:rPr lang="fr-FR" dirty="0"/>
              <a:t> networks </a:t>
            </a:r>
            <a:r>
              <a:rPr lang="fr-FR" dirty="0" err="1"/>
              <a:t>present</a:t>
            </a:r>
            <a:r>
              <a:rPr lang="fr-FR" dirty="0"/>
              <a:t> and </a:t>
            </a:r>
            <a:r>
              <a:rPr lang="fr-FR" dirty="0" err="1"/>
              <a:t>prefered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not </a:t>
            </a:r>
            <a:r>
              <a:rPr lang="fr-FR" dirty="0" err="1"/>
              <a:t>saturated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slides</a:t>
            </a:r>
          </a:p>
          <a:p>
            <a:pPr lvl="1"/>
            <a:endParaRPr lang="fr-FR" dirty="0"/>
          </a:p>
          <a:p>
            <a:r>
              <a:rPr lang="fr-FR" dirty="0" err="1"/>
              <a:t>Suburban</a:t>
            </a:r>
            <a:r>
              <a:rPr lang="fr-FR" dirty="0"/>
              <a:t> and </a:t>
            </a:r>
            <a:r>
              <a:rPr lang="fr-FR" dirty="0" err="1"/>
              <a:t>countryside</a:t>
            </a:r>
            <a:endParaRPr lang="fr-FR" dirty="0"/>
          </a:p>
          <a:p>
            <a:pPr lvl="1"/>
            <a:r>
              <a:rPr lang="fr-FR" dirty="0"/>
              <a:t>Long </a:t>
            </a:r>
            <a:r>
              <a:rPr lang="fr-FR" dirty="0" err="1"/>
              <a:t>haul</a:t>
            </a:r>
            <a:r>
              <a:rPr lang="fr-FR" dirty="0"/>
              <a:t> </a:t>
            </a:r>
            <a:r>
              <a:rPr lang="fr-FR" dirty="0" err="1"/>
              <a:t>trenches</a:t>
            </a:r>
            <a:r>
              <a:rPr lang="fr-FR" dirty="0"/>
              <a:t>, micro trench made by machines</a:t>
            </a:r>
          </a:p>
          <a:p>
            <a:pPr lvl="1"/>
            <a:endParaRPr lang="fr-FR" dirty="0"/>
          </a:p>
          <a:p>
            <a:r>
              <a:rPr lang="fr-FR" dirty="0"/>
              <a:t>Rules</a:t>
            </a:r>
          </a:p>
          <a:p>
            <a:pPr lvl="1"/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/>
              <a:t>Size/</a:t>
            </a:r>
            <a:r>
              <a:rPr lang="fr-FR" dirty="0" err="1"/>
              <a:t>Number</a:t>
            </a:r>
            <a:r>
              <a:rPr lang="fr-FR" dirty="0"/>
              <a:t> for </a:t>
            </a:r>
            <a:r>
              <a:rPr lang="fr-FR" dirty="0" err="1"/>
              <a:t>ducts</a:t>
            </a:r>
            <a:r>
              <a:rPr lang="fr-FR" dirty="0"/>
              <a:t> </a:t>
            </a:r>
            <a:r>
              <a:rPr lang="fr-FR" dirty="0" err="1"/>
              <a:t>normalized</a:t>
            </a:r>
            <a:endParaRPr lang="fr-FR" dirty="0"/>
          </a:p>
          <a:p>
            <a:pPr lvl="1"/>
            <a:r>
              <a:rPr lang="fr-FR" dirty="0" err="1"/>
              <a:t>Soil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holes</a:t>
            </a:r>
            <a:endParaRPr lang="fr-FR" dirty="0"/>
          </a:p>
          <a:p>
            <a:pPr lvl="1"/>
            <a:r>
              <a:rPr lang="fr-FR" dirty="0"/>
              <a:t>Access to </a:t>
            </a:r>
            <a:r>
              <a:rPr lang="fr-FR" dirty="0" err="1"/>
              <a:t>manholes</a:t>
            </a:r>
            <a:r>
              <a:rPr lang="fr-FR" dirty="0"/>
              <a:t> and </a:t>
            </a:r>
            <a:r>
              <a:rPr lang="fr-FR" dirty="0" err="1"/>
              <a:t>equipment</a:t>
            </a: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 err="1"/>
              <a:t>Digging</a:t>
            </a:r>
            <a:r>
              <a:rPr lang="fr-FR" dirty="0"/>
              <a:t> for </a:t>
            </a:r>
            <a:r>
              <a:rPr lang="fr-FR" dirty="0" err="1"/>
              <a:t>optical</a:t>
            </a:r>
            <a:r>
              <a:rPr lang="fr-FR" dirty="0"/>
              <a:t> fibre networks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C630F9-B174-4E5E-B423-BDA91ADA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784225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1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73183"/>
            <a:ext cx="4950105" cy="3652817"/>
          </a:xfrm>
        </p:spPr>
        <p:txBody>
          <a:bodyPr/>
          <a:lstStyle/>
          <a:p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 network</a:t>
            </a:r>
          </a:p>
          <a:p>
            <a:pPr lvl="1"/>
            <a:r>
              <a:rPr lang="fr-FR" dirty="0" err="1"/>
              <a:t>Existing</a:t>
            </a:r>
            <a:r>
              <a:rPr lang="fr-FR" dirty="0"/>
              <a:t> networks </a:t>
            </a:r>
            <a:r>
              <a:rPr lang="fr-FR" dirty="0" err="1"/>
              <a:t>available</a:t>
            </a:r>
            <a:r>
              <a:rPr lang="fr-FR" dirty="0"/>
              <a:t> for </a:t>
            </a:r>
            <a:r>
              <a:rPr lang="fr-FR" dirty="0" err="1"/>
              <a:t>development</a:t>
            </a:r>
            <a:r>
              <a:rPr lang="fr-FR" dirty="0"/>
              <a:t>, for instance in France</a:t>
            </a:r>
          </a:p>
          <a:p>
            <a:pPr lvl="2"/>
            <a:r>
              <a:rPr lang="fr-FR" dirty="0"/>
              <a:t>Orange</a:t>
            </a:r>
          </a:p>
          <a:p>
            <a:pPr lvl="2"/>
            <a:r>
              <a:rPr lang="fr-FR" dirty="0"/>
              <a:t>Enedis</a:t>
            </a:r>
          </a:p>
          <a:p>
            <a:pPr lvl="2"/>
            <a:endParaRPr lang="fr-FR" dirty="0"/>
          </a:p>
          <a:p>
            <a:r>
              <a:rPr lang="fr-FR" dirty="0" err="1"/>
              <a:t>Constraints</a:t>
            </a:r>
            <a:endParaRPr lang="fr-FR" dirty="0"/>
          </a:p>
          <a:p>
            <a:pPr lvl="1"/>
            <a:r>
              <a:rPr lang="fr-FR" dirty="0"/>
              <a:t>Type of fibre </a:t>
            </a:r>
            <a:r>
              <a:rPr lang="fr-FR" dirty="0" err="1"/>
              <a:t>cables</a:t>
            </a:r>
            <a:r>
              <a:rPr lang="fr-FR" dirty="0"/>
              <a:t> due to </a:t>
            </a:r>
            <a:r>
              <a:rPr lang="fr-FR" dirty="0" err="1"/>
              <a:t>resistance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poles</a:t>
            </a:r>
            <a:endParaRPr lang="fr-FR" dirty="0"/>
          </a:p>
          <a:p>
            <a:pPr lvl="1"/>
            <a:r>
              <a:rPr lang="fr-FR" dirty="0" err="1"/>
              <a:t>Some</a:t>
            </a:r>
            <a:r>
              <a:rPr lang="fr-FR" dirty="0"/>
              <a:t> perturbation </a:t>
            </a:r>
            <a:r>
              <a:rPr lang="fr-FR" dirty="0" err="1"/>
              <a:t>with</a:t>
            </a:r>
            <a:r>
              <a:rPr lang="fr-FR" dirty="0"/>
              <a:t> vibrations due to </a:t>
            </a:r>
            <a:r>
              <a:rPr lang="fr-FR" dirty="0" err="1"/>
              <a:t>wind</a:t>
            </a:r>
            <a:endParaRPr lang="fr-FR" dirty="0"/>
          </a:p>
          <a:p>
            <a:pPr lvl="1"/>
            <a:r>
              <a:rPr lang="fr-FR" dirty="0"/>
              <a:t>Limitation (</a:t>
            </a:r>
            <a:r>
              <a:rPr lang="fr-FR" dirty="0" err="1"/>
              <a:t>weigth</a:t>
            </a:r>
            <a:r>
              <a:rPr lang="fr-FR" dirty="0"/>
              <a:t> and </a:t>
            </a:r>
            <a:r>
              <a:rPr lang="fr-FR" dirty="0" err="1"/>
              <a:t>cable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) to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72fo</a:t>
            </a:r>
          </a:p>
          <a:p>
            <a:pPr lvl="2"/>
            <a:endParaRPr lang="fr-FR" dirty="0"/>
          </a:p>
          <a:p>
            <a:r>
              <a:rPr lang="fr-FR" dirty="0"/>
              <a:t>Risk of the infrastructure</a:t>
            </a:r>
          </a:p>
          <a:p>
            <a:pPr lvl="1"/>
            <a:r>
              <a:rPr lang="fr-FR" dirty="0" err="1"/>
              <a:t>Weather</a:t>
            </a:r>
            <a:r>
              <a:rPr lang="fr-FR" dirty="0"/>
              <a:t> condition (</a:t>
            </a:r>
            <a:r>
              <a:rPr lang="fr-FR" dirty="0" err="1"/>
              <a:t>storms</a:t>
            </a:r>
            <a:r>
              <a:rPr lang="fr-FR" dirty="0"/>
              <a:t>…)</a:t>
            </a:r>
          </a:p>
          <a:p>
            <a:pPr lvl="1"/>
            <a:r>
              <a:rPr lang="fr-FR" dirty="0" err="1"/>
              <a:t>Malicious</a:t>
            </a:r>
            <a:r>
              <a:rPr lang="fr-FR" dirty="0"/>
              <a:t> </a:t>
            </a:r>
            <a:r>
              <a:rPr lang="fr-FR" dirty="0" err="1"/>
              <a:t>acts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… but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cheaper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digging</a:t>
            </a:r>
            <a:r>
              <a:rPr lang="fr-FR" dirty="0"/>
              <a:t> for </a:t>
            </a:r>
            <a:r>
              <a:rPr lang="fr-FR" dirty="0" err="1"/>
              <a:t>ducts</a:t>
            </a:r>
            <a:r>
              <a:rPr lang="fr-FR" dirty="0"/>
              <a:t>, </a:t>
            </a:r>
            <a:r>
              <a:rPr lang="fr-FR" dirty="0" err="1"/>
              <a:t>especially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Alternative to </a:t>
            </a:r>
            <a:r>
              <a:rPr lang="fr-FR" dirty="0" err="1"/>
              <a:t>ducts</a:t>
            </a:r>
            <a:r>
              <a:rPr lang="fr-FR" dirty="0"/>
              <a:t> : </a:t>
            </a:r>
            <a:r>
              <a:rPr lang="fr-FR" dirty="0" err="1"/>
              <a:t>aerial</a:t>
            </a:r>
            <a:r>
              <a:rPr lang="fr-FR" dirty="0"/>
              <a:t> net (1)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7BFD37-CA4B-45D5-8B15-650BB226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843558"/>
            <a:ext cx="3297943" cy="18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8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73183"/>
            <a:ext cx="5094121" cy="3652817"/>
          </a:xfrm>
        </p:spPr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from</a:t>
            </a:r>
            <a:r>
              <a:rPr lang="fr-FR" dirty="0"/>
              <a:t> Power Providers</a:t>
            </a:r>
          </a:p>
          <a:p>
            <a:pPr lvl="1"/>
            <a:r>
              <a:rPr lang="fr-FR" dirty="0" err="1"/>
              <a:t>Existing</a:t>
            </a:r>
            <a:r>
              <a:rPr lang="fr-FR" dirty="0"/>
              <a:t> networks over high voltage </a:t>
            </a:r>
            <a:r>
              <a:rPr lang="fr-FR" dirty="0" err="1"/>
              <a:t>lines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Available</a:t>
            </a:r>
            <a:r>
              <a:rPr lang="fr-FR" dirty="0"/>
              <a:t> for long </a:t>
            </a:r>
            <a:r>
              <a:rPr lang="fr-FR" dirty="0" err="1"/>
              <a:t>haul</a:t>
            </a:r>
            <a:endParaRPr lang="fr-FR" dirty="0"/>
          </a:p>
          <a:p>
            <a:pPr lvl="1"/>
            <a:r>
              <a:rPr lang="fr-FR" dirty="0" err="1"/>
              <a:t>Constraints</a:t>
            </a:r>
            <a:r>
              <a:rPr lang="fr-FR" dirty="0"/>
              <a:t> on the places to </a:t>
            </a:r>
            <a:r>
              <a:rPr lang="fr-FR" dirty="0" err="1"/>
              <a:t>get</a:t>
            </a:r>
            <a:r>
              <a:rPr lang="fr-FR" dirty="0"/>
              <a:t> in/out the line</a:t>
            </a:r>
          </a:p>
          <a:p>
            <a:pPr lvl="2"/>
            <a:r>
              <a:rPr lang="fr-FR" dirty="0"/>
              <a:t>Limited to pole places</a:t>
            </a:r>
          </a:p>
          <a:p>
            <a:pPr lvl="2"/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tied</a:t>
            </a:r>
            <a:r>
              <a:rPr lang="fr-FR" dirty="0"/>
              <a:t> to the power provider network</a:t>
            </a:r>
          </a:p>
          <a:p>
            <a:pPr lvl="2"/>
            <a:endParaRPr lang="fr-FR" dirty="0"/>
          </a:p>
          <a:p>
            <a:r>
              <a:rPr lang="fr-FR" dirty="0"/>
              <a:t>Technologies</a:t>
            </a:r>
          </a:p>
          <a:p>
            <a:pPr lvl="1"/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structure </a:t>
            </a:r>
            <a:r>
              <a:rPr lang="fr-FR" dirty="0" err="1"/>
              <a:t>cable</a:t>
            </a:r>
            <a:endParaRPr lang="fr-FR" dirty="0"/>
          </a:p>
          <a:p>
            <a:pPr lvl="1"/>
            <a:r>
              <a:rPr lang="fr-FR" dirty="0"/>
              <a:t>In </a:t>
            </a:r>
            <a:r>
              <a:rPr lang="fr-FR" dirty="0" err="1"/>
              <a:t>some</a:t>
            </a:r>
            <a:r>
              <a:rPr lang="fr-FR" dirty="0"/>
              <a:t> case, </a:t>
            </a:r>
            <a:r>
              <a:rPr lang="fr-FR" dirty="0" err="1"/>
              <a:t>embeded</a:t>
            </a:r>
            <a:r>
              <a:rPr lang="fr-FR" dirty="0"/>
              <a:t> in the power </a:t>
            </a:r>
            <a:r>
              <a:rPr lang="fr-FR" dirty="0" err="1"/>
              <a:t>cable</a:t>
            </a:r>
            <a:r>
              <a:rPr lang="fr-FR" dirty="0"/>
              <a:t> (not </a:t>
            </a:r>
            <a:r>
              <a:rPr lang="fr-FR" dirty="0" err="1"/>
              <a:t>usual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Due to the structure of the </a:t>
            </a:r>
            <a:r>
              <a:rPr lang="fr-FR" dirty="0" err="1"/>
              <a:t>poles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network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secure</a:t>
            </a:r>
            <a:r>
              <a:rPr lang="fr-FR" dirty="0"/>
              <a:t> as </a:t>
            </a:r>
            <a:r>
              <a:rPr lang="fr-FR" dirty="0" err="1"/>
              <a:t>ducts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Alternative to </a:t>
            </a:r>
            <a:r>
              <a:rPr lang="fr-FR" dirty="0" err="1"/>
              <a:t>ducts</a:t>
            </a:r>
            <a:r>
              <a:rPr lang="fr-FR" dirty="0"/>
              <a:t> : </a:t>
            </a:r>
            <a:r>
              <a:rPr lang="fr-FR" dirty="0" err="1"/>
              <a:t>aerial</a:t>
            </a:r>
            <a:r>
              <a:rPr lang="fr-FR" dirty="0"/>
              <a:t> net (2)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041883-DE49-4F9E-B39C-E39B2DD3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843335"/>
            <a:ext cx="2646311" cy="17284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C88228-79D9-4843-98AF-98B77144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618598"/>
            <a:ext cx="3006351" cy="21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0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91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87" y="987574"/>
            <a:ext cx="4302033" cy="3638426"/>
          </a:xfrm>
        </p:spPr>
        <p:txBody>
          <a:bodyPr/>
          <a:lstStyle/>
          <a:p>
            <a:pPr lvl="1"/>
            <a:r>
              <a:rPr lang="en-GB" sz="1200" dirty="0"/>
              <a:t>End of 19th century</a:t>
            </a:r>
          </a:p>
          <a:p>
            <a:pPr lvl="1"/>
            <a:endParaRPr lang="en-GB" sz="1200" dirty="0"/>
          </a:p>
          <a:p>
            <a:pPr lvl="2"/>
            <a:r>
              <a:rPr lang="en-GB" sz="1200" dirty="0"/>
              <a:t>Using mirrors to direct light</a:t>
            </a:r>
          </a:p>
          <a:p>
            <a:pPr lvl="2"/>
            <a:r>
              <a:rPr lang="en-GB" sz="1200" dirty="0"/>
              <a:t>Conducting light in a water jet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Optical fibre created in the second half of 20th century</a:t>
            </a:r>
          </a:p>
          <a:p>
            <a:pPr lvl="1"/>
            <a:endParaRPr lang="en-GB" sz="1200" dirty="0"/>
          </a:p>
          <a:p>
            <a:pPr lvl="2">
              <a:tabLst>
                <a:tab pos="539750" algn="l"/>
              </a:tabLst>
            </a:pPr>
            <a:r>
              <a:rPr lang="en-GB" sz="1200" dirty="0"/>
              <a:t>1961 	Elias </a:t>
            </a:r>
            <a:r>
              <a:rPr lang="en-GB" sz="1200" dirty="0" err="1"/>
              <a:t>Snitzer</a:t>
            </a:r>
            <a:r>
              <a:rPr lang="en-GB" sz="1200" dirty="0"/>
              <a:t> and the theory for single mode </a:t>
            </a:r>
            <a:r>
              <a:rPr lang="en-GB" sz="1200" dirty="0" err="1"/>
              <a:t>fiber</a:t>
            </a:r>
            <a:endParaRPr lang="en-GB" sz="1200" dirty="0"/>
          </a:p>
          <a:p>
            <a:pPr lvl="2">
              <a:tabLst>
                <a:tab pos="539750" algn="l"/>
              </a:tabLst>
            </a:pPr>
            <a:r>
              <a:rPr lang="en-GB" sz="1200" dirty="0"/>
              <a:t>1973 	Bell Laboratories created the first fibre</a:t>
            </a:r>
          </a:p>
          <a:p>
            <a:pPr lvl="2">
              <a:tabLst>
                <a:tab pos="539750" algn="l"/>
              </a:tabLst>
            </a:pPr>
            <a:r>
              <a:rPr lang="en-GB" sz="1200" dirty="0"/>
              <a:t>1975 	first telecommunication network on fibre optics</a:t>
            </a:r>
          </a:p>
          <a:p>
            <a:pPr lvl="2">
              <a:tabLst>
                <a:tab pos="539750" algn="l"/>
              </a:tabLst>
            </a:pPr>
            <a:r>
              <a:rPr lang="en-GB" sz="1200" dirty="0"/>
              <a:t>1980 	Sprint uses the first full fibre optic network</a:t>
            </a:r>
          </a:p>
          <a:p>
            <a:pPr marL="125413" lvl="2" indent="-125413">
              <a:tabLst>
                <a:tab pos="539750" algn="l"/>
              </a:tabLst>
            </a:pPr>
            <a:r>
              <a:rPr lang="en-GB" sz="1200" dirty="0"/>
              <a:t>1991	</a:t>
            </a:r>
            <a:r>
              <a:rPr lang="en-GB" sz="1200" dirty="0" err="1"/>
              <a:t>Desurvire</a:t>
            </a:r>
            <a:r>
              <a:rPr lang="en-GB" sz="1200" dirty="0"/>
              <a:t> et Payne demonstrate optic amplification, opening the field to long haul communication and internet</a:t>
            </a:r>
          </a:p>
          <a:p>
            <a:pPr marL="125413" lvl="2" indent="-125413">
              <a:tabLst>
                <a:tab pos="539750" algn="l"/>
              </a:tabLst>
            </a:pPr>
            <a:endParaRPr lang="en-GB" sz="1200" dirty="0"/>
          </a:p>
          <a:p>
            <a:pPr marL="125413" lvl="1" indent="-125413">
              <a:tabLst>
                <a:tab pos="539750" algn="l"/>
              </a:tabLst>
            </a:pPr>
            <a:r>
              <a:rPr lang="en-GB" sz="1200" dirty="0">
                <a:hlinkClick r:id="rId2"/>
              </a:rPr>
              <a:t>Source</a:t>
            </a:r>
            <a:r>
              <a:rPr lang="en-GB" sz="1200" dirty="0"/>
              <a:t> </a:t>
            </a:r>
          </a:p>
          <a:p>
            <a:pPr lvl="2"/>
            <a:endParaRPr lang="fr-FR" sz="12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A bit of history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E10B12-AAE2-46D5-B861-C55FA9BC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22650"/>
            <a:ext cx="4156720" cy="22001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EEC4AF-BC21-4181-A924-F1AB5C2E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320" y="2951375"/>
            <a:ext cx="3222072" cy="21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Optical Fibre </a:t>
            </a:r>
            <a:br>
              <a:rPr lang="en-GB"/>
            </a:br>
            <a:r>
              <a:rPr lang="en-GB"/>
              <a:t>A bit of physics</a:t>
            </a:r>
            <a:br>
              <a:rPr lang="en-GB"/>
            </a:br>
            <a:r>
              <a:rPr lang="en-GB"/>
              <a:t>Medium characteristics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06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203598"/>
            <a:ext cx="8280000" cy="3422402"/>
          </a:xfrm>
        </p:spPr>
        <p:txBody>
          <a:bodyPr/>
          <a:lstStyle/>
          <a:p>
            <a:r>
              <a:rPr lang="en-GB"/>
              <a:t>light transmission</a:t>
            </a:r>
          </a:p>
          <a:p>
            <a:pPr lvl="1"/>
            <a:r>
              <a:rPr lang="en-GB" dirty="0"/>
              <a:t>Transmission components</a:t>
            </a:r>
          </a:p>
          <a:p>
            <a:pPr lvl="2"/>
            <a:r>
              <a:rPr lang="en-GB" dirty="0"/>
              <a:t>Coding the message into electric input</a:t>
            </a:r>
          </a:p>
          <a:p>
            <a:pPr lvl="2"/>
            <a:r>
              <a:rPr lang="en-GB" dirty="0"/>
              <a:t>Transcoding the electric input into light signal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… and the reverse operation</a:t>
            </a:r>
          </a:p>
          <a:p>
            <a:pPr lvl="1"/>
            <a:endParaRPr lang="en-GB" dirty="0"/>
          </a:p>
          <a:p>
            <a:r>
              <a:rPr lang="en-GB" dirty="0"/>
              <a:t>Principle of a wave guide</a:t>
            </a:r>
          </a:p>
          <a:p>
            <a:pPr lvl="1"/>
            <a:r>
              <a:rPr lang="en-GB" dirty="0"/>
              <a:t>Fibres are behaving like a guide for the signal</a:t>
            </a:r>
          </a:p>
          <a:p>
            <a:pPr lvl="1"/>
            <a:r>
              <a:rPr lang="en-GB" dirty="0"/>
              <a:t>Optical physics applies, including</a:t>
            </a:r>
          </a:p>
          <a:p>
            <a:pPr lvl="2"/>
            <a:r>
              <a:rPr lang="en-GB" dirty="0"/>
              <a:t>Reflections</a:t>
            </a:r>
          </a:p>
          <a:p>
            <a:pPr lvl="2"/>
            <a:r>
              <a:rPr lang="en-GB" dirty="0"/>
              <a:t>Refraction</a:t>
            </a:r>
          </a:p>
          <a:p>
            <a:pPr lvl="2"/>
            <a:r>
              <a:rPr lang="en-GB" dirty="0"/>
              <a:t>Attenuation due to the material</a:t>
            </a:r>
          </a:p>
          <a:p>
            <a:pPr lvl="2"/>
            <a:endParaRPr lang="en-GB" dirty="0"/>
          </a:p>
          <a:p>
            <a:r>
              <a:rPr lang="en-GB" dirty="0"/>
              <a:t>Optical Fibre and LASER are combined and optimise signal transmission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fr-FR" dirty="0"/>
              <a:t>Optical Fibre, basic </a:t>
            </a:r>
            <a:r>
              <a:rPr lang="fr-FR" dirty="0" err="1"/>
              <a:t>principles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E086F7-D344-4145-8484-9E038D45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7654"/>
            <a:ext cx="35433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12895"/>
            <a:ext cx="8280000" cy="4011643"/>
          </a:xfrm>
        </p:spPr>
        <p:txBody>
          <a:bodyPr/>
          <a:lstStyle/>
          <a:p>
            <a:r>
              <a:rPr lang="en-GB" dirty="0"/>
              <a:t>Electromagnetic spectrum</a:t>
            </a:r>
          </a:p>
          <a:p>
            <a:pPr lvl="1"/>
            <a:r>
              <a:rPr lang="en-GB" dirty="0"/>
              <a:t>Large use of the electromagnetic spectrum for technology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Used spectrum for </a:t>
            </a:r>
            <a:r>
              <a:rPr lang="en-GB" dirty="0" err="1"/>
              <a:t>fiber</a:t>
            </a:r>
            <a:r>
              <a:rPr lang="en-GB" dirty="0"/>
              <a:t> optic</a:t>
            </a:r>
          </a:p>
          <a:p>
            <a:pPr lvl="1"/>
            <a:r>
              <a:rPr lang="en-GB" dirty="0"/>
              <a:t>Using wavelength close to infrared</a:t>
            </a:r>
            <a:br>
              <a:rPr lang="en-GB" dirty="0"/>
            </a:br>
            <a:r>
              <a:rPr lang="en-GB" dirty="0"/>
              <a:t>… above visible light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Wavelength @ 0,85µm + 6 bands</a:t>
            </a:r>
          </a:p>
          <a:p>
            <a:pPr lvl="1"/>
            <a:r>
              <a:rPr lang="en-GB" dirty="0"/>
              <a:t>(see table)</a:t>
            </a:r>
          </a:p>
          <a:p>
            <a:pPr lvl="1"/>
            <a:r>
              <a:rPr lang="en-GB" dirty="0"/>
              <a:t>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/>
              <a:t>Electromagnetism and transmission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4EBC1E0B-D4AE-499A-982F-30B1124F19E0}"/>
              </a:ext>
            </a:extLst>
          </p:cNvPr>
          <p:cNvSpPr/>
          <p:nvPr/>
        </p:nvSpPr>
        <p:spPr>
          <a:xfrm>
            <a:off x="8025489" y="1778813"/>
            <a:ext cx="798829" cy="86409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3BD6E-AA6F-4FF2-BC26-A1CAF8268529}"/>
              </a:ext>
            </a:extLst>
          </p:cNvPr>
          <p:cNvSpPr/>
          <p:nvPr/>
        </p:nvSpPr>
        <p:spPr>
          <a:xfrm>
            <a:off x="5916337" y="1996574"/>
            <a:ext cx="2096705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AF126-5A20-4E83-893D-837C63F05184}"/>
              </a:ext>
            </a:extLst>
          </p:cNvPr>
          <p:cNvSpPr/>
          <p:nvPr/>
        </p:nvSpPr>
        <p:spPr>
          <a:xfrm>
            <a:off x="4376507" y="1994837"/>
            <a:ext cx="1516015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9A47-4167-45BF-8E3E-208D33B0C1A5}"/>
              </a:ext>
            </a:extLst>
          </p:cNvPr>
          <p:cNvSpPr/>
          <p:nvPr/>
        </p:nvSpPr>
        <p:spPr>
          <a:xfrm>
            <a:off x="2411761" y="1994837"/>
            <a:ext cx="1940932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3AC686-9BB0-49C5-BF5D-C236DD1BF35E}"/>
              </a:ext>
            </a:extLst>
          </p:cNvPr>
          <p:cNvSpPr/>
          <p:nvPr/>
        </p:nvSpPr>
        <p:spPr>
          <a:xfrm>
            <a:off x="1403648" y="1994837"/>
            <a:ext cx="975430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3E9EE2-09BF-4A2A-A443-EDC5653EAD59}"/>
              </a:ext>
            </a:extLst>
          </p:cNvPr>
          <p:cNvSpPr/>
          <p:nvPr/>
        </p:nvSpPr>
        <p:spPr>
          <a:xfrm>
            <a:off x="392759" y="1994837"/>
            <a:ext cx="975430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BB8CD-183E-40A0-9549-B4976C5CC2B4}"/>
              </a:ext>
            </a:extLst>
          </p:cNvPr>
          <p:cNvSpPr/>
          <p:nvPr/>
        </p:nvSpPr>
        <p:spPr>
          <a:xfrm>
            <a:off x="3254314" y="1994837"/>
            <a:ext cx="258633" cy="432048"/>
          </a:xfrm>
          <a:prstGeom prst="rect">
            <a:avLst/>
          </a:prstGeom>
          <a:gradFill>
            <a:gsLst>
              <a:gs pos="0">
                <a:srgbClr val="7030A0"/>
              </a:gs>
              <a:gs pos="33000">
                <a:schemeClr val="accent1">
                  <a:lumMod val="45000"/>
                  <a:lumOff val="55000"/>
                </a:schemeClr>
              </a:gs>
              <a:gs pos="68000">
                <a:srgbClr val="FFFF00"/>
              </a:gs>
              <a:gs pos="100000">
                <a:srgbClr val="FF0000"/>
              </a:gs>
            </a:gsLst>
            <a:lin ang="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B552F45-FCC9-4C3E-BA3E-0F7AE7E203F2}"/>
              </a:ext>
            </a:extLst>
          </p:cNvPr>
          <p:cNvSpPr txBox="1"/>
          <p:nvPr/>
        </p:nvSpPr>
        <p:spPr>
          <a:xfrm>
            <a:off x="0" y="1707654"/>
            <a:ext cx="1547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/>
              <a:t>Wave length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2C2CFD-CDDF-4DCB-92B1-635A2C8A43AF}"/>
              </a:ext>
            </a:extLst>
          </p:cNvPr>
          <p:cNvSpPr txBox="1"/>
          <p:nvPr/>
        </p:nvSpPr>
        <p:spPr>
          <a:xfrm>
            <a:off x="5191" y="2414731"/>
            <a:ext cx="1226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Frequency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2152A8A-4170-4F7E-8936-7D1CF15E1E87}"/>
              </a:ext>
            </a:extLst>
          </p:cNvPr>
          <p:cNvSpPr txBox="1"/>
          <p:nvPr/>
        </p:nvSpPr>
        <p:spPr>
          <a:xfrm>
            <a:off x="2133831" y="1717838"/>
            <a:ext cx="49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1nm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F4B4CDF-7094-4FCB-9512-164D168F8FC9}"/>
              </a:ext>
            </a:extLst>
          </p:cNvPr>
          <p:cNvSpPr txBox="1"/>
          <p:nvPr/>
        </p:nvSpPr>
        <p:spPr>
          <a:xfrm>
            <a:off x="393017" y="2006767"/>
            <a:ext cx="9751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1" dirty="0"/>
              <a:t>Gamma</a:t>
            </a:r>
          </a:p>
          <a:p>
            <a:pPr algn="ctr"/>
            <a:r>
              <a:rPr lang="fr-FR" sz="1050" b="1" dirty="0"/>
              <a:t>Rays</a:t>
            </a:r>
            <a:endParaRPr lang="fr-FR" sz="105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BAA5768-14D2-42A4-A416-21AF761AAB7C}"/>
              </a:ext>
            </a:extLst>
          </p:cNvPr>
          <p:cNvSpPr txBox="1"/>
          <p:nvPr/>
        </p:nvSpPr>
        <p:spPr>
          <a:xfrm>
            <a:off x="1412774" y="2083903"/>
            <a:ext cx="9751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1" dirty="0"/>
              <a:t>X Rays</a:t>
            </a:r>
            <a:endParaRPr lang="fr-FR" sz="105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404D4BD-C5CB-41F9-B835-16BB3510CAF6}"/>
              </a:ext>
            </a:extLst>
          </p:cNvPr>
          <p:cNvSpPr txBox="1"/>
          <p:nvPr/>
        </p:nvSpPr>
        <p:spPr>
          <a:xfrm>
            <a:off x="2339748" y="2083903"/>
            <a:ext cx="9751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b="1" dirty="0"/>
              <a:t>Ultraviolet</a:t>
            </a:r>
            <a:endParaRPr lang="fr-FR" sz="105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25671C3-2189-4F36-A9BF-F1B954386EF2}"/>
              </a:ext>
            </a:extLst>
          </p:cNvPr>
          <p:cNvSpPr txBox="1"/>
          <p:nvPr/>
        </p:nvSpPr>
        <p:spPr>
          <a:xfrm>
            <a:off x="3408744" y="2083903"/>
            <a:ext cx="9751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 dirty="0"/>
              <a:t>Infrared</a:t>
            </a:r>
            <a:endParaRPr lang="en-GB" sz="105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462EB1-F1F2-4DC9-9467-B777D9C9FF93}"/>
              </a:ext>
            </a:extLst>
          </p:cNvPr>
          <p:cNvSpPr txBox="1"/>
          <p:nvPr/>
        </p:nvSpPr>
        <p:spPr>
          <a:xfrm>
            <a:off x="4646928" y="2003112"/>
            <a:ext cx="9751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 dirty="0"/>
              <a:t>Hyper frequencies</a:t>
            </a:r>
            <a:endParaRPr lang="en-GB" sz="10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920F0A-A86B-48C6-9D36-FB570292A138}"/>
              </a:ext>
            </a:extLst>
          </p:cNvPr>
          <p:cNvSpPr txBox="1"/>
          <p:nvPr/>
        </p:nvSpPr>
        <p:spPr>
          <a:xfrm>
            <a:off x="6188990" y="2004199"/>
            <a:ext cx="9751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/>
              <a:t>Radio waves</a:t>
            </a:r>
            <a:endParaRPr lang="en-GB" sz="105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302D8AA-E3CC-483B-9FF4-C50BDAFE5EB3}"/>
              </a:ext>
            </a:extLst>
          </p:cNvPr>
          <p:cNvSpPr txBox="1"/>
          <p:nvPr/>
        </p:nvSpPr>
        <p:spPr>
          <a:xfrm>
            <a:off x="3434302" y="1704074"/>
            <a:ext cx="49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1µm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ADB0AD7-249C-42C0-9EBF-3707CC92AE22}"/>
              </a:ext>
            </a:extLst>
          </p:cNvPr>
          <p:cNvSpPr txBox="1"/>
          <p:nvPr/>
        </p:nvSpPr>
        <p:spPr>
          <a:xfrm>
            <a:off x="4762376" y="1722065"/>
            <a:ext cx="49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1cm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3052C2-8E62-4C87-B7E9-4A62E3F99554}"/>
              </a:ext>
            </a:extLst>
          </p:cNvPr>
          <p:cNvSpPr txBox="1"/>
          <p:nvPr/>
        </p:nvSpPr>
        <p:spPr>
          <a:xfrm>
            <a:off x="5572253" y="1721975"/>
            <a:ext cx="49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1m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78F3D0B-29B8-40D7-AF0B-C4B94455E75A}"/>
              </a:ext>
            </a:extLst>
          </p:cNvPr>
          <p:cNvSpPr txBox="1"/>
          <p:nvPr/>
        </p:nvSpPr>
        <p:spPr>
          <a:xfrm>
            <a:off x="6466348" y="1716101"/>
            <a:ext cx="492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1km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77D22D6-3E70-475E-9EE6-A3042A0E0737}"/>
              </a:ext>
            </a:extLst>
          </p:cNvPr>
          <p:cNvSpPr txBox="1"/>
          <p:nvPr/>
        </p:nvSpPr>
        <p:spPr>
          <a:xfrm>
            <a:off x="1981337" y="2474739"/>
            <a:ext cx="539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1EHz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ED2AF2-AA79-4BF1-A8A3-19C2511B6987}"/>
              </a:ext>
            </a:extLst>
          </p:cNvPr>
          <p:cNvSpPr txBox="1"/>
          <p:nvPr/>
        </p:nvSpPr>
        <p:spPr>
          <a:xfrm>
            <a:off x="3131464" y="2469218"/>
            <a:ext cx="561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1PHz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E97FED2-F69E-45EC-B8C3-5D8F2B16F9BC}"/>
              </a:ext>
            </a:extLst>
          </p:cNvPr>
          <p:cNvSpPr txBox="1"/>
          <p:nvPr/>
        </p:nvSpPr>
        <p:spPr>
          <a:xfrm>
            <a:off x="4091303" y="2466490"/>
            <a:ext cx="539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1THz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DCDE588-B97E-4E9D-8160-F0C8F92FCFF3}"/>
              </a:ext>
            </a:extLst>
          </p:cNvPr>
          <p:cNvSpPr txBox="1"/>
          <p:nvPr/>
        </p:nvSpPr>
        <p:spPr>
          <a:xfrm>
            <a:off x="5499218" y="2474739"/>
            <a:ext cx="54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1GHz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60F6C85-8FAB-4BF6-AAD3-EFC7492233E0}"/>
              </a:ext>
            </a:extLst>
          </p:cNvPr>
          <p:cNvSpPr txBox="1"/>
          <p:nvPr/>
        </p:nvSpPr>
        <p:spPr>
          <a:xfrm>
            <a:off x="6805231" y="2466491"/>
            <a:ext cx="610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1MHz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42899F1-6C09-4F48-877A-E6B24A709452}"/>
              </a:ext>
            </a:extLst>
          </p:cNvPr>
          <p:cNvSpPr txBox="1"/>
          <p:nvPr/>
        </p:nvSpPr>
        <p:spPr>
          <a:xfrm>
            <a:off x="7415360" y="2474739"/>
            <a:ext cx="610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1kHz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C291E1A8-2182-4384-9C54-97CF2FB50782}"/>
              </a:ext>
            </a:extLst>
          </p:cNvPr>
          <p:cNvSpPr/>
          <p:nvPr/>
        </p:nvSpPr>
        <p:spPr>
          <a:xfrm>
            <a:off x="3445562" y="1947154"/>
            <a:ext cx="161210" cy="858528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5" name="Tableau 35">
            <a:extLst>
              <a:ext uri="{FF2B5EF4-FFF2-40B4-BE49-F238E27FC236}">
                <a16:creationId xmlns:a16="http://schemas.microsoft.com/office/drawing/2014/main" id="{CB715FA4-CD31-474F-8361-6B5303972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784443"/>
              </p:ext>
            </p:extLst>
          </p:nvPr>
        </p:nvGraphicFramePr>
        <p:xfrm>
          <a:off x="4008453" y="2985611"/>
          <a:ext cx="2160334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49">
                  <a:extLst>
                    <a:ext uri="{9D8B030D-6E8A-4147-A177-3AD203B41FA5}">
                      <a16:colId xmlns:a16="http://schemas.microsoft.com/office/drawing/2014/main" val="2252382418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4000630238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3934232470"/>
                    </a:ext>
                  </a:extLst>
                </a:gridCol>
              </a:tblGrid>
              <a:tr h="117598">
                <a:tc>
                  <a:txBody>
                    <a:bodyPr/>
                    <a:lstStyle/>
                    <a:p>
                      <a:r>
                        <a:rPr lang="fr-FR" sz="1100" dirty="0" err="1"/>
                        <a:t>Color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From</a:t>
                      </a:r>
                      <a:r>
                        <a:rPr lang="fr-FR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2839"/>
                  </a:ext>
                </a:extLst>
              </a:tr>
              <a:tr h="148992">
                <a:tc>
                  <a:txBody>
                    <a:bodyPr/>
                    <a:lstStyle/>
                    <a:p>
                      <a:r>
                        <a:rPr lang="fr-FR" sz="11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0,62 -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0,70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42721"/>
                  </a:ext>
                </a:extLst>
              </a:tr>
              <a:tr h="162704">
                <a:tc>
                  <a:txBody>
                    <a:bodyPr/>
                    <a:lstStyle/>
                    <a:p>
                      <a:r>
                        <a:rPr lang="fr-FR" sz="11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0,59 -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0,62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8532"/>
                  </a:ext>
                </a:extLst>
              </a:tr>
              <a:tr h="176416">
                <a:tc>
                  <a:txBody>
                    <a:bodyPr/>
                    <a:lstStyle/>
                    <a:p>
                      <a:r>
                        <a:rPr lang="fr-FR" sz="11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0,57 -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0,59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73922"/>
                  </a:ext>
                </a:extLst>
              </a:tr>
              <a:tr h="118120">
                <a:tc>
                  <a:txBody>
                    <a:bodyPr/>
                    <a:lstStyle/>
                    <a:p>
                      <a:r>
                        <a:rPr lang="fr-FR" sz="11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0,50 -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0,57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00356"/>
                  </a:ext>
                </a:extLst>
              </a:tr>
              <a:tr h="131832">
                <a:tc>
                  <a:txBody>
                    <a:bodyPr/>
                    <a:lstStyle/>
                    <a:p>
                      <a:r>
                        <a:rPr lang="fr-FR" sz="11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0,44 -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0,50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4464"/>
                  </a:ext>
                </a:extLst>
              </a:tr>
              <a:tr h="175358">
                <a:tc>
                  <a:txBody>
                    <a:bodyPr/>
                    <a:lstStyle/>
                    <a:p>
                      <a:r>
                        <a:rPr lang="fr-FR" sz="1100" dirty="0"/>
                        <a:t>Violet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0,40 -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0,44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20062"/>
                  </a:ext>
                </a:extLst>
              </a:tr>
            </a:tbl>
          </a:graphicData>
        </a:graphic>
      </p:graphicFrame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1AB72895-B227-42A2-9510-57BBF6DB3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68521"/>
              </p:ext>
            </p:extLst>
          </p:nvPr>
        </p:nvGraphicFramePr>
        <p:xfrm>
          <a:off x="6222165" y="3168491"/>
          <a:ext cx="1850390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05">
                  <a:extLst>
                    <a:ext uri="{9D8B030D-6E8A-4147-A177-3AD203B41FA5}">
                      <a16:colId xmlns:a16="http://schemas.microsoft.com/office/drawing/2014/main" val="2252382418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4000630238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3934232470"/>
                    </a:ext>
                  </a:extLst>
                </a:gridCol>
              </a:tblGrid>
              <a:tr h="117598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From</a:t>
                      </a:r>
                      <a:r>
                        <a:rPr lang="fr-FR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2839"/>
                  </a:ext>
                </a:extLst>
              </a:tr>
              <a:tr h="14899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1,26 -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1,36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42721"/>
                  </a:ext>
                </a:extLst>
              </a:tr>
              <a:tr h="16270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1,36 -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1,46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98532"/>
                  </a:ext>
                </a:extLst>
              </a:tr>
              <a:tr h="176416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1,46 -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1,53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73922"/>
                  </a:ext>
                </a:extLst>
              </a:tr>
              <a:tr h="11812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1,53 -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1,565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00356"/>
                  </a:ext>
                </a:extLst>
              </a:tr>
              <a:tr h="13183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1,565 -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1,625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4464"/>
                  </a:ext>
                </a:extLst>
              </a:tr>
              <a:tr h="17535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dirty="0"/>
                        <a:t>1,625 -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1,675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20062"/>
                  </a:ext>
                </a:extLst>
              </a:tr>
            </a:tbl>
          </a:graphicData>
        </a:graphic>
      </p:graphicFrame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1E8A2406-7E9F-4154-8902-62DDD10866F6}"/>
              </a:ext>
            </a:extLst>
          </p:cNvPr>
          <p:cNvSpPr/>
          <p:nvPr/>
        </p:nvSpPr>
        <p:spPr>
          <a:xfrm>
            <a:off x="3653335" y="2651760"/>
            <a:ext cx="3314393" cy="402336"/>
          </a:xfrm>
          <a:custGeom>
            <a:avLst/>
            <a:gdLst>
              <a:gd name="connsiteX0" fmla="*/ 13409 w 3314393"/>
              <a:gd name="connsiteY0" fmla="*/ 0 h 402336"/>
              <a:gd name="connsiteX1" fmla="*/ 187145 w 3314393"/>
              <a:gd name="connsiteY1" fmla="*/ 109728 h 402336"/>
              <a:gd name="connsiteX2" fmla="*/ 1321001 w 3314393"/>
              <a:gd name="connsiteY2" fmla="*/ 173736 h 402336"/>
              <a:gd name="connsiteX3" fmla="*/ 2857193 w 3314393"/>
              <a:gd name="connsiteY3" fmla="*/ 155448 h 402336"/>
              <a:gd name="connsiteX4" fmla="*/ 3314393 w 3314393"/>
              <a:gd name="connsiteY4" fmla="*/ 402336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393" h="402336">
                <a:moveTo>
                  <a:pt x="13409" y="0"/>
                </a:moveTo>
                <a:cubicBezTo>
                  <a:pt x="-8689" y="40386"/>
                  <a:pt x="-30787" y="80772"/>
                  <a:pt x="187145" y="109728"/>
                </a:cubicBezTo>
                <a:cubicBezTo>
                  <a:pt x="405077" y="138684"/>
                  <a:pt x="1321001" y="173736"/>
                  <a:pt x="1321001" y="173736"/>
                </a:cubicBezTo>
                <a:cubicBezTo>
                  <a:pt x="1766009" y="181356"/>
                  <a:pt x="2524961" y="117348"/>
                  <a:pt x="2857193" y="155448"/>
                </a:cubicBezTo>
                <a:cubicBezTo>
                  <a:pt x="3189425" y="193548"/>
                  <a:pt x="3251909" y="297942"/>
                  <a:pt x="3314393" y="402336"/>
                </a:cubicBez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33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059582"/>
            <a:ext cx="8280000" cy="3566418"/>
          </a:xfrm>
        </p:spPr>
        <p:txBody>
          <a:bodyPr/>
          <a:lstStyle/>
          <a:p>
            <a:r>
              <a:rPr lang="en-GB"/>
              <a:t>Range of wavelength for Optical Fibre</a:t>
            </a:r>
          </a:p>
          <a:p>
            <a:pPr lvl="1"/>
            <a:r>
              <a:rPr lang="en-GB" dirty="0"/>
              <a:t>From 800nm to 1600nm (visible spectrum is from 400 to 700 nm)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Commonly used wavelength is </a:t>
            </a:r>
          </a:p>
          <a:p>
            <a:pPr lvl="2"/>
            <a:r>
              <a:rPr lang="en-GB" dirty="0"/>
              <a:t>850 nm and 1300 nm for multi-mode fibres</a:t>
            </a:r>
          </a:p>
          <a:p>
            <a:pPr lvl="2"/>
            <a:r>
              <a:rPr lang="en-GB" dirty="0"/>
              <a:t>1310 nm</a:t>
            </a:r>
          </a:p>
          <a:p>
            <a:pPr lvl="2"/>
            <a:r>
              <a:rPr lang="en-GB" dirty="0"/>
              <a:t>1550 nm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Highly depends on the fibre index in one hand and the availability of laser on the other hand</a:t>
            </a:r>
          </a:p>
          <a:p>
            <a:pPr lvl="1"/>
            <a:r>
              <a:rPr lang="en-GB" dirty="0"/>
              <a:t>These wavelength are optimising transmission properties of the fibre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en-GB"/>
              <a:t>Typically used wavelength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9312287"/>
      </p:ext>
    </p:extLst>
  </p:cSld>
  <p:clrMapOvr>
    <a:masterClrMapping/>
  </p:clrMapOvr>
</p:sld>
</file>

<file path=ppt/theme/theme1.xml><?xml version="1.0" encoding="utf-8"?>
<a:theme xmlns:a="http://schemas.openxmlformats.org/drawingml/2006/main" name="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ygues T_Template_interne.potx  -  Lecture seule" id="{24D22CF7-E662-41E2-85B7-1C00754CD0F5}" vid="{89134CF2-C93C-48EF-AC19-537B749CA489}"/>
    </a:ext>
  </a:extLst>
</a:theme>
</file>

<file path=ppt/theme/theme2.xml><?xml version="1.0" encoding="utf-8"?>
<a:theme xmlns:a="http://schemas.openxmlformats.org/drawingml/2006/main" name="1_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5D93CAE6B6F4894941DB0A5DF355D" ma:contentTypeVersion="0" ma:contentTypeDescription="Crée un document." ma:contentTypeScope="" ma:versionID="7e398b6e147a85b2ac19be9dc957da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C4B521-25AE-46BB-AB56-C57AF0F44C9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B45A4B7-FAE6-4F56-87B3-B7EA0A2E51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BB479D-4DA6-4182-92ED-20F45DFD9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59934039-ae21-42ab-8848-d62b6328cef8}" enabled="1" method="Standard" siteId="{61ed2b68-f880-49d7-bbc9-9a645e9dcf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Bouygues T_Template_interne</Template>
  <TotalTime>2241</TotalTime>
  <Words>3079</Words>
  <Application>Microsoft Office PowerPoint</Application>
  <PresentationFormat>Affichage à l'écran (16:9)</PresentationFormat>
  <Paragraphs>768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Arial</vt:lpstr>
      <vt:lpstr>Bouygues Read</vt:lpstr>
      <vt:lpstr>Bouygues Read Medium</vt:lpstr>
      <vt:lpstr>Bouygues Read Semibold</vt:lpstr>
      <vt:lpstr>Bouygues Speak Corpo</vt:lpstr>
      <vt:lpstr>Cambria Math</vt:lpstr>
      <vt:lpstr>Bouygues</vt:lpstr>
      <vt:lpstr>1_Bouygues</vt:lpstr>
      <vt:lpstr>Optical Fibre networks 1/4 Optical Fibre : characteristics</vt:lpstr>
      <vt:lpstr>Optical Fibre Networks : Course general objective</vt:lpstr>
      <vt:lpstr>Optical Fibre Networks : Course organisation</vt:lpstr>
      <vt:lpstr>Optical Fibre Networks : Course 1/4 programme</vt:lpstr>
      <vt:lpstr>A bit of history</vt:lpstr>
      <vt:lpstr>Optical Fibre  A bit of physics Medium characteristics</vt:lpstr>
      <vt:lpstr>Optical Fibre, basic principles</vt:lpstr>
      <vt:lpstr>Electromagnetism and transmission</vt:lpstr>
      <vt:lpstr>Typically used wavelength</vt:lpstr>
      <vt:lpstr>LASER technology</vt:lpstr>
      <vt:lpstr>Using light for transmission : celerity</vt:lpstr>
      <vt:lpstr>Using light for transmission : refraction</vt:lpstr>
      <vt:lpstr>Using light for transmission : refraction</vt:lpstr>
      <vt:lpstr>Fibre characteristics</vt:lpstr>
      <vt:lpstr>Creating optical fibre</vt:lpstr>
      <vt:lpstr>Optical fibre typical values</vt:lpstr>
      <vt:lpstr>Optical Fibre Different types of fibre / cables</vt:lpstr>
      <vt:lpstr>Application of refraction to optical fibre</vt:lpstr>
      <vt:lpstr>Optical fibre, technology evolution</vt:lpstr>
      <vt:lpstr>Limits of refraction for optical fibre</vt:lpstr>
      <vt:lpstr>Typology of optical fibre</vt:lpstr>
      <vt:lpstr>Cables to embed and protect fibres</vt:lpstr>
      <vt:lpstr>Optical fibre, cable technology</vt:lpstr>
      <vt:lpstr>Cables that brings power</vt:lpstr>
      <vt:lpstr>Optical Fibre Accessories around</vt:lpstr>
      <vt:lpstr>Connectors</vt:lpstr>
      <vt:lpstr>Connector history (1/4)</vt:lpstr>
      <vt:lpstr>Connector history (2/4)</vt:lpstr>
      <vt:lpstr>Connector history (3/4)</vt:lpstr>
      <vt:lpstr>Connector history (4/4)</vt:lpstr>
      <vt:lpstr>Connector structure</vt:lpstr>
      <vt:lpstr>SFP</vt:lpstr>
      <vt:lpstr>Jumpers</vt:lpstr>
      <vt:lpstr>Breakouts and half breakouts</vt:lpstr>
      <vt:lpstr>Installing optical fibre</vt:lpstr>
      <vt:lpstr>Manholes</vt:lpstr>
      <vt:lpstr>Splicing optical fibre</vt:lpstr>
      <vt:lpstr>Street cabinet</vt:lpstr>
      <vt:lpstr>Ducts for telecom cables</vt:lpstr>
      <vt:lpstr>Digging for optical fibre networks</vt:lpstr>
      <vt:lpstr>Alternative to ducts : aerial net (1)</vt:lpstr>
      <vt:lpstr>Alternative to ducts : aerial net (2)</vt:lpstr>
      <vt:lpstr>Présentation PowerPoint</vt:lpstr>
    </vt:vector>
  </TitlesOfParts>
  <Manager>Bouygues</Manager>
  <Company>Bouygues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FIbre Networks 1-4</dc:title>
  <dc:subject>Cours ISEP</dc:subject>
  <dc:creator>JOLIVET, PAUL</dc:creator>
  <cp:lastModifiedBy>JOLIVET, PAUL</cp:lastModifiedBy>
  <cp:revision>181</cp:revision>
  <cp:lastPrinted>2020-12-15T12:27:54Z</cp:lastPrinted>
  <dcterms:created xsi:type="dcterms:W3CDTF">2020-11-04T05:47:35Z</dcterms:created>
  <dcterms:modified xsi:type="dcterms:W3CDTF">2024-09-30T07:55:05Z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0x0101006155D93CAE6B6F4894941DB0A5DF355D</vt:lpwstr>
  </property>
  <property fmtid="{D5CDD505-2E9C-101B-9397-08002B2CF9AE}" pid="3" name="MSIP_Label_59934039-ae21-42ab-8848-d62b6328cef8_Enabled">
    <vt:lpwstr>true</vt:lpwstr>
  </property>
  <property fmtid="{D5CDD505-2E9C-101B-9397-08002B2CF9AE}" pid="4" name="MSIP_Label_59934039-ae21-42ab-8848-d62b6328cef8_SetDate">
    <vt:lpwstr>2021-10-04T08:49:25Z</vt:lpwstr>
  </property>
  <property fmtid="{D5CDD505-2E9C-101B-9397-08002B2CF9AE}" pid="5" name="MSIP_Label_59934039-ae21-42ab-8848-d62b6328cef8_Method">
    <vt:lpwstr>Standard</vt:lpwstr>
  </property>
  <property fmtid="{D5CDD505-2E9C-101B-9397-08002B2CF9AE}" pid="6" name="MSIP_Label_59934039-ae21-42ab-8848-d62b6328cef8_Name">
    <vt:lpwstr>LBL_05</vt:lpwstr>
  </property>
  <property fmtid="{D5CDD505-2E9C-101B-9397-08002B2CF9AE}" pid="7" name="MSIP_Label_59934039-ae21-42ab-8848-d62b6328cef8_SiteId">
    <vt:lpwstr>61ed2b68-f880-49d7-bbc9-9a645e9dcf7c</vt:lpwstr>
  </property>
  <property fmtid="{D5CDD505-2E9C-101B-9397-08002B2CF9AE}" pid="8" name="MSIP_Label_59934039-ae21-42ab-8848-d62b6328cef8_ActionId">
    <vt:lpwstr>058aa2df-3ca0-4f0f-9d77-aeeb2a4bfce5</vt:lpwstr>
  </property>
  <property fmtid="{D5CDD505-2E9C-101B-9397-08002B2CF9AE}" pid="9" name="MSIP_Label_59934039-ae21-42ab-8848-d62b6328cef8_ContentBits">
    <vt:lpwstr>0</vt:lpwstr>
  </property>
</Properties>
</file>